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7" r:id="rId3"/>
    <p:sldId id="292" r:id="rId4"/>
    <p:sldId id="280" r:id="rId5"/>
    <p:sldId id="293" r:id="rId6"/>
    <p:sldId id="290" r:id="rId7"/>
    <p:sldId id="257" r:id="rId8"/>
    <p:sldId id="258" r:id="rId9"/>
    <p:sldId id="259" r:id="rId10"/>
    <p:sldId id="260" r:id="rId11"/>
    <p:sldId id="261" r:id="rId12"/>
    <p:sldId id="262" r:id="rId13"/>
    <p:sldId id="289" r:id="rId14"/>
    <p:sldId id="296" r:id="rId15"/>
    <p:sldId id="294" r:id="rId16"/>
    <p:sldId id="288" r:id="rId17"/>
    <p:sldId id="295" r:id="rId18"/>
    <p:sldId id="291" r:id="rId19"/>
    <p:sldId id="263" r:id="rId20"/>
    <p:sldId id="264" r:id="rId21"/>
    <p:sldId id="268" r:id="rId22"/>
    <p:sldId id="265" r:id="rId23"/>
    <p:sldId id="266" r:id="rId24"/>
    <p:sldId id="267" r:id="rId25"/>
    <p:sldId id="269" r:id="rId26"/>
    <p:sldId id="281" r:id="rId27"/>
    <p:sldId id="282" r:id="rId28"/>
    <p:sldId id="270" r:id="rId29"/>
    <p:sldId id="271" r:id="rId30"/>
    <p:sldId id="272" r:id="rId31"/>
    <p:sldId id="273" r:id="rId32"/>
    <p:sldId id="275" r:id="rId33"/>
    <p:sldId id="284" r:id="rId34"/>
    <p:sldId id="286" r:id="rId35"/>
    <p:sldId id="285" r:id="rId36"/>
    <p:sldId id="274" r:id="rId37"/>
    <p:sldId id="283" r:id="rId38"/>
    <p:sldId id="276" r:id="rId39"/>
    <p:sldId id="277" r:id="rId40"/>
    <p:sldId id="278" r:id="rId41"/>
    <p:sldId id="279" r:id="rId4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4470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9833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9768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9975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9377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4466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493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603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2554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908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910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5C596-A8D8-4D04-A0D1-F11B437D62F7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6C15C-1514-4D80-A681-C2469887948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5365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zh.wikipedia.org/w/index.php?title=Secure_Remote_Password_protocol&amp;action=edit&amp;redlink=1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43465" y="2769931"/>
            <a:ext cx="7772400" cy="871194"/>
          </a:xfrm>
          <a:solidFill>
            <a:srgbClr val="00B0F0"/>
          </a:solidFill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現代密碼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7565"/>
            <a:ext cx="9144000" cy="79231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32" y="4352253"/>
            <a:ext cx="2924432" cy="194962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2292" y="4609031"/>
            <a:ext cx="3063914" cy="1824649"/>
          </a:xfrm>
          <a:prstGeom prst="rect">
            <a:avLst/>
          </a:prstGeom>
        </p:spPr>
      </p:pic>
      <p:sp>
        <p:nvSpPr>
          <p:cNvPr id="7" name="標題 1"/>
          <p:cNvSpPr txBox="1">
            <a:spLocks/>
          </p:cNvSpPr>
          <p:nvPr/>
        </p:nvSpPr>
        <p:spPr>
          <a:xfrm>
            <a:off x="172995" y="0"/>
            <a:ext cx="8219303" cy="9679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mtClean="0"/>
              <a:t>破密分析</a:t>
            </a:r>
            <a:r>
              <a:rPr lang="en-US" altLang="zh-TW" smtClean="0"/>
              <a:t>-</a:t>
            </a:r>
            <a:r>
              <a:rPr lang="zh-TW" altLang="en-US" sz="3100" smtClean="0"/>
              <a:t>從古典密碼學到現代密碼學</a:t>
            </a:r>
            <a:endParaRPr lang="zh-TW" altLang="en-US" sz="3100" dirty="0"/>
          </a:p>
        </p:txBody>
      </p:sp>
      <p:sp>
        <p:nvSpPr>
          <p:cNvPr id="8" name="矩形 7"/>
          <p:cNvSpPr/>
          <p:nvPr/>
        </p:nvSpPr>
        <p:spPr>
          <a:xfrm>
            <a:off x="184666" y="6413503"/>
            <a:ext cx="4444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Ron </a:t>
            </a:r>
            <a:r>
              <a:rPr lang="en-US" altLang="zh-TW" dirty="0" err="1"/>
              <a:t>Rivest</a:t>
            </a:r>
            <a:r>
              <a:rPr lang="en-US" altLang="zh-TW" dirty="0"/>
              <a:t>, </a:t>
            </a:r>
            <a:r>
              <a:rPr lang="en-US" altLang="zh-TW" dirty="0" err="1"/>
              <a:t>Adi</a:t>
            </a:r>
            <a:r>
              <a:rPr lang="en-US" altLang="zh-TW" dirty="0"/>
              <a:t> Shamir, and Leonard </a:t>
            </a:r>
            <a:r>
              <a:rPr lang="en-US" altLang="zh-TW" dirty="0" err="1"/>
              <a:t>Adleman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9301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36B7-6F50-41CB-8525-C61BCB4BE4A9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5" name="矩形圖說文字 4"/>
          <p:cNvSpPr/>
          <p:nvPr/>
        </p:nvSpPr>
        <p:spPr>
          <a:xfrm>
            <a:off x="0" y="0"/>
            <a:ext cx="9144000" cy="1117600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/>
              <a:t>危險的對稱式密碼</a:t>
            </a:r>
            <a:r>
              <a:rPr lang="en-US" altLang="zh-TW" sz="3200" b="1" dirty="0"/>
              <a:t>::XOR</a:t>
            </a:r>
            <a:r>
              <a:rPr lang="zh-TW" altLang="en-US" sz="3200" b="1" dirty="0"/>
              <a:t> </a:t>
            </a:r>
            <a:r>
              <a:rPr lang="en-US" altLang="zh-TW" sz="3200" b="1" dirty="0"/>
              <a:t>ciphers</a:t>
            </a:r>
            <a:endParaRPr lang="zh-TW" altLang="en-US" sz="3200" b="1" dirty="0"/>
          </a:p>
          <a:p>
            <a:r>
              <a:rPr lang="en-US" altLang="zh-TW" sz="3200" dirty="0" err="1"/>
              <a:t>xor</a:t>
            </a:r>
            <a:r>
              <a:rPr lang="zh-TW" altLang="en-US" sz="3200" dirty="0"/>
              <a:t>邏輯運算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/>
          </p:nvPr>
        </p:nvGraphicFramePr>
        <p:xfrm>
          <a:off x="215902" y="2163286"/>
          <a:ext cx="8432799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009"/>
                <a:gridCol w="552394"/>
                <a:gridCol w="1300230"/>
                <a:gridCol w="1019489"/>
                <a:gridCol w="981729"/>
                <a:gridCol w="2038974"/>
                <a:gridCol w="2038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sz="2000" dirty="0" smtClean="0"/>
                        <a:t>A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 smtClean="0"/>
                        <a:t>B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dirty="0" smtClean="0"/>
                        <a:t>A</a:t>
                      </a:r>
                      <a:r>
                        <a:rPr lang="zh-TW" altLang="en-US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zh-TW" sz="2000" b="0" i="0" u="none" strike="noStrike" kern="1200" baseline="0" dirty="0" smtClean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  <a:r>
                        <a:rPr lang="zh-TW" altLang="en-US" sz="2000" b="0" i="0" u="none" strike="noStrike" kern="1200" baseline="0" dirty="0" smtClean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zh-TW" altLang="en-US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dirty="0" smtClean="0"/>
                        <a:t>A</a:t>
                      </a:r>
                      <a:r>
                        <a:rPr lang="zh-TW" altLang="en-US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zh-TW" sz="2000" b="0" i="0" u="none" strike="noStrike" kern="1200" baseline="0" dirty="0" smtClean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OR</a:t>
                      </a:r>
                      <a:r>
                        <a:rPr lang="zh-TW" altLang="en-US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zh-TW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lang="zh-TW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dirty="0" smtClean="0"/>
                        <a:t>A</a:t>
                      </a:r>
                      <a:r>
                        <a:rPr lang="zh-TW" altLang="en-US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zh-TW" altLang="en-US" sz="2000" b="1" i="0" u="none" strike="noStrike" kern="1200" baseline="0" dirty="0" smtClean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⊕</a:t>
                      </a:r>
                      <a:r>
                        <a:rPr lang="zh-TW" altLang="en-US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zh-TW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lang="zh-TW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dirty="0" smtClean="0"/>
                        <a:t>(A</a:t>
                      </a:r>
                      <a:r>
                        <a:rPr lang="zh-TW" altLang="en-US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zh-TW" altLang="en-US" sz="2000" b="1" i="0" u="none" strike="noStrike" kern="1200" baseline="0" dirty="0" smtClean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⊕</a:t>
                      </a:r>
                      <a:r>
                        <a:rPr lang="zh-TW" altLang="en-US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B)</a:t>
                      </a:r>
                      <a:r>
                        <a:rPr lang="zh-TW" altLang="en-US" sz="2000" b="1" i="0" u="none" strike="noStrike" kern="1200" baseline="0" dirty="0" smtClean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⊕</a:t>
                      </a:r>
                      <a:r>
                        <a:rPr lang="zh-TW" altLang="en-US" sz="2000" b="1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2000" b="1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lang="zh-TW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dirty="0" smtClean="0"/>
                        <a:t>(A</a:t>
                      </a:r>
                      <a:r>
                        <a:rPr lang="zh-TW" altLang="en-US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zh-TW" altLang="en-US" sz="2000" b="1" i="0" u="none" strike="noStrike" kern="1200" baseline="0" dirty="0" smtClean="0">
                          <a:solidFill>
                            <a:srgbClr val="FF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⊕</a:t>
                      </a:r>
                      <a:r>
                        <a:rPr lang="zh-TW" altLang="en-US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20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B)</a:t>
                      </a:r>
                      <a:r>
                        <a:rPr lang="zh-TW" altLang="en-US" sz="2000" b="1" i="0" u="none" strike="noStrike" kern="1200" baseline="0" dirty="0" smtClean="0">
                          <a:solidFill>
                            <a:srgbClr val="FF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⊕</a:t>
                      </a:r>
                      <a:r>
                        <a:rPr lang="zh-TW" altLang="en-US" sz="2000" b="1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2000" b="1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lang="zh-TW" altLang="en-US" sz="20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矩形 7"/>
          <p:cNvSpPr/>
          <p:nvPr/>
        </p:nvSpPr>
        <p:spPr>
          <a:xfrm>
            <a:off x="4572002" y="1549400"/>
            <a:ext cx="31629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Boolean </a:t>
            </a:r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exclusive-OR</a:t>
            </a:r>
            <a:r>
              <a:rPr lang="en-US" altLang="zh-TW" dirty="0"/>
              <a:t> operation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350167" y="5185886"/>
            <a:ext cx="1755994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 Instruction:</a:t>
            </a:r>
          </a:p>
          <a:p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1</a:t>
            </a:r>
          </a:p>
          <a:p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10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86820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628650" y="1865313"/>
            <a:ext cx="7886700" cy="427196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96210" y="1360012"/>
            <a:ext cx="8028395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2000" dirty="0"/>
              <a:t>“wiki” </a:t>
            </a:r>
            <a:r>
              <a:rPr lang="en-US" altLang="zh-TW" sz="2000" dirty="0">
                <a:sym typeface="Wingdings" panose="05000000000000000000" pitchFamily="2" charset="2"/>
              </a:rPr>
              <a:t></a:t>
            </a:r>
            <a:r>
              <a:rPr lang="zh-TW" altLang="en-US" sz="2000" dirty="0">
                <a:sym typeface="Wingdings" panose="05000000000000000000" pitchFamily="2" charset="2"/>
              </a:rPr>
              <a:t> </a:t>
            </a:r>
            <a:r>
              <a:rPr lang="en-US" altLang="zh-TW" sz="2000" dirty="0"/>
              <a:t>(01010111 01101001 01101011 01101001 in 8-bit ASCII)</a:t>
            </a:r>
            <a:endParaRPr lang="zh-TW" altLang="en-US" sz="2000" dirty="0"/>
          </a:p>
        </p:txBody>
      </p:sp>
      <p:sp>
        <p:nvSpPr>
          <p:cNvPr id="5" name="矩形圖說文字 4"/>
          <p:cNvSpPr/>
          <p:nvPr/>
        </p:nvSpPr>
        <p:spPr>
          <a:xfrm>
            <a:off x="0" y="0"/>
            <a:ext cx="9144000" cy="1117600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/>
              <a:t>危險的對稱式密碼</a:t>
            </a:r>
            <a:r>
              <a:rPr lang="en-US" altLang="zh-TW" sz="3200" b="1" dirty="0"/>
              <a:t>:: </a:t>
            </a:r>
            <a:r>
              <a:rPr lang="en-US" altLang="zh-TW" sz="3200" dirty="0"/>
              <a:t>XOR cipher</a:t>
            </a:r>
            <a:br>
              <a:rPr lang="en-US" altLang="zh-TW" sz="3200" dirty="0"/>
            </a:br>
            <a:r>
              <a:rPr lang="en-US" altLang="zh-TW" sz="2400" dirty="0"/>
              <a:t>https://en.wikipedia.org/wiki/XOR_cipher</a:t>
            </a:r>
            <a:endParaRPr lang="zh-TW" altLang="en-US" sz="2400" dirty="0"/>
          </a:p>
        </p:txBody>
      </p:sp>
      <p:pic>
        <p:nvPicPr>
          <p:cNvPr id="7" name="內容版面配置區 3"/>
          <p:cNvPicPr>
            <a:picLocks noChangeAspect="1"/>
          </p:cNvPicPr>
          <p:nvPr/>
        </p:nvPicPr>
        <p:blipFill rotWithShape="1">
          <a:blip r:embed="rId2"/>
          <a:srcRect l="19990" t="39640" r="51538" b="46960"/>
          <a:stretch/>
        </p:blipFill>
        <p:spPr>
          <a:xfrm>
            <a:off x="1452961" y="2002535"/>
            <a:ext cx="6817715" cy="1738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35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/>
          </p:nvPr>
        </p:nvGraphicFramePr>
        <p:xfrm>
          <a:off x="533648" y="2193760"/>
          <a:ext cx="7886700" cy="4058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155"/>
                <a:gridCol w="6496545"/>
              </a:tblGrid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DES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1977</a:t>
                      </a:r>
                      <a:r>
                        <a:rPr lang="zh-TW" altLang="en-US" dirty="0" smtClean="0"/>
                        <a:t>年由</a:t>
                      </a:r>
                      <a:r>
                        <a:rPr lang="en-US" altLang="zh-TW" dirty="0" smtClean="0"/>
                        <a:t>NIST</a:t>
                      </a:r>
                      <a:r>
                        <a:rPr lang="zh-TW" altLang="en-US" dirty="0" smtClean="0"/>
                        <a:t>採用為聯邦資訊處理標準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Triple DES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1992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AES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Advanced </a:t>
                      </a:r>
                      <a:r>
                        <a:rPr lang="en-US" altLang="zh-TW" dirty="0" err="1" smtClean="0"/>
                        <a:t>EncryptionStandard</a:t>
                      </a:r>
                      <a:endParaRPr lang="zh-TW" altLang="en-US" dirty="0" smtClean="0"/>
                    </a:p>
                    <a:p>
                      <a:r>
                        <a:rPr lang="zh-TW" altLang="en-US" dirty="0" smtClean="0"/>
                        <a:t>進階加密標準</a:t>
                      </a:r>
                      <a:endParaRPr lang="en-US" altLang="zh-TW" dirty="0" smtClean="0"/>
                    </a:p>
                    <a:p>
                      <a:r>
                        <a:rPr lang="en-US" altLang="zh-TW" dirty="0" smtClean="0"/>
                        <a:t>2000</a:t>
                      </a:r>
                      <a:r>
                        <a:rPr lang="zh-TW" altLang="en-US" dirty="0" smtClean="0"/>
                        <a:t>年</a:t>
                      </a:r>
                      <a:r>
                        <a:rPr lang="en-US" altLang="zh-TW" dirty="0" smtClean="0"/>
                        <a:t>10</a:t>
                      </a:r>
                      <a:r>
                        <a:rPr lang="zh-TW" altLang="en-US" dirty="0" smtClean="0"/>
                        <a:t>月，</a:t>
                      </a:r>
                      <a:r>
                        <a:rPr lang="en-US" altLang="zh-TW" dirty="0" smtClean="0"/>
                        <a:t>NIST</a:t>
                      </a:r>
                      <a:r>
                        <a:rPr lang="zh-TW" altLang="en-US" dirty="0" smtClean="0"/>
                        <a:t>宣佈來自比利時</a:t>
                      </a:r>
                      <a:r>
                        <a:rPr lang="en-US" altLang="zh-TW" dirty="0" smtClean="0"/>
                        <a:t>(Belgium)</a:t>
                      </a:r>
                      <a:r>
                        <a:rPr lang="zh-TW" altLang="en-US" dirty="0" smtClean="0"/>
                        <a:t>的兩位密碼學者</a:t>
                      </a:r>
                      <a:r>
                        <a:rPr lang="en-US" altLang="zh-TW" dirty="0" smtClean="0"/>
                        <a:t>Joan </a:t>
                      </a:r>
                      <a:r>
                        <a:rPr lang="en-US" altLang="zh-TW" dirty="0" err="1" smtClean="0"/>
                        <a:t>Daemen</a:t>
                      </a:r>
                      <a:r>
                        <a:rPr lang="zh-TW" altLang="en-US" dirty="0" smtClean="0"/>
                        <a:t>、</a:t>
                      </a:r>
                      <a:r>
                        <a:rPr lang="en-US" altLang="zh-TW" dirty="0" smtClean="0"/>
                        <a:t>Vincent</a:t>
                      </a:r>
                      <a:r>
                        <a:rPr lang="en-US" altLang="zh-TW" baseline="0" dirty="0" smtClean="0"/>
                        <a:t> </a:t>
                      </a:r>
                      <a:r>
                        <a:rPr lang="en-US" altLang="zh-TW" dirty="0" err="1" smtClean="0"/>
                        <a:t>Rijmen</a:t>
                      </a:r>
                      <a:r>
                        <a:rPr lang="zh-TW" altLang="en-US" dirty="0" smtClean="0"/>
                        <a:t>所提出的</a:t>
                      </a:r>
                      <a:r>
                        <a:rPr lang="en-US" altLang="zh-TW" dirty="0" err="1" smtClean="0"/>
                        <a:t>Rijndael</a:t>
                      </a:r>
                      <a:r>
                        <a:rPr lang="zh-TW" altLang="en-US" dirty="0" smtClean="0"/>
                        <a:t>演算法贏得這項徵選活動並作為新一代的加密標準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矩形圖說文字 3"/>
          <p:cNvSpPr/>
          <p:nvPr/>
        </p:nvSpPr>
        <p:spPr>
          <a:xfrm>
            <a:off x="0" y="0"/>
            <a:ext cx="9144000" cy="1591294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/>
              <a:t>對稱式密碼</a:t>
            </a:r>
          </a:p>
          <a:p>
            <a:r>
              <a:rPr lang="en-US" altLang="zh-TW" sz="3200" b="1" dirty="0"/>
              <a:t>symmetric key algorithms </a:t>
            </a:r>
          </a:p>
          <a:p>
            <a:r>
              <a:rPr lang="en-US" altLang="zh-TW" sz="3200" b="1" dirty="0"/>
              <a:t>Private-key cryptography</a:t>
            </a:r>
          </a:p>
        </p:txBody>
      </p:sp>
      <p:sp>
        <p:nvSpPr>
          <p:cNvPr id="7" name="矩形 6"/>
          <p:cNvSpPr/>
          <p:nvPr/>
        </p:nvSpPr>
        <p:spPr>
          <a:xfrm>
            <a:off x="4305497" y="1591294"/>
            <a:ext cx="32880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美國國家標準與技術協會</a:t>
            </a:r>
            <a:r>
              <a:rPr lang="en-US" altLang="zh-TW" dirty="0"/>
              <a:t>(NIST)</a:t>
            </a:r>
            <a:endParaRPr lang="zh-TW" altLang="en-US" dirty="0"/>
          </a:p>
        </p:txBody>
      </p:sp>
      <p:sp>
        <p:nvSpPr>
          <p:cNvPr id="2" name="矩形 1"/>
          <p:cNvSpPr/>
          <p:nvPr/>
        </p:nvSpPr>
        <p:spPr>
          <a:xfrm>
            <a:off x="2865909" y="5716373"/>
            <a:ext cx="187743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待</a:t>
            </a:r>
            <a:r>
              <a:rPr lang="zh-TW" altLang="en-US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補充</a:t>
            </a:r>
            <a:endParaRPr lang="en-US" altLang="zh-TW" sz="4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72487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985879"/>
          </a:xfrm>
          <a:solidFill>
            <a:schemeClr val="accent4">
              <a:lumMod val="50000"/>
            </a:schemeClr>
          </a:solidFill>
        </p:spPr>
        <p:txBody>
          <a:bodyPr>
            <a:normAutofit/>
          </a:bodyPr>
          <a:lstStyle/>
          <a:p>
            <a:r>
              <a:rPr lang="en-US" altLang="zh-TW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AES</a:t>
            </a:r>
            <a:r>
              <a:rPr lang="zh-TW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對稱</a:t>
            </a:r>
            <a:r>
              <a:rPr lang="zh-TW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式</a:t>
            </a:r>
            <a:r>
              <a:rPr lang="zh-TW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密碼</a:t>
            </a:r>
            <a:endParaRPr lang="zh-TW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2865909" y="5716373"/>
            <a:ext cx="187743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待</a:t>
            </a:r>
            <a:r>
              <a:rPr lang="zh-TW" altLang="en-US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補充</a:t>
            </a:r>
            <a:endParaRPr lang="en-US" altLang="zh-TW" sz="4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18838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402226"/>
            <a:ext cx="9144000" cy="207593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sz="4950" dirty="0" smtClean="0"/>
              <a:t>DES/3DES</a:t>
            </a:r>
            <a:r>
              <a:rPr lang="zh-TW" altLang="en-US" sz="3600" dirty="0" smtClean="0"/>
              <a:t>加</a:t>
            </a:r>
            <a:r>
              <a:rPr lang="zh-TW" altLang="en-US" sz="3600" dirty="0"/>
              <a:t>解密</a:t>
            </a:r>
            <a:r>
              <a:rPr lang="en-US" altLang="zh-TW" sz="4950" dirty="0"/>
              <a:t>using </a:t>
            </a:r>
            <a:r>
              <a:rPr lang="en-US" altLang="zh-TW" sz="495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openssl</a:t>
            </a:r>
            <a:r>
              <a:rPr lang="zh-TW" altLang="en-US" sz="49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64159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/>
          </p:nvPr>
        </p:nvGraphicFramePr>
        <p:xfrm>
          <a:off x="628650" y="1034042"/>
          <a:ext cx="7886700" cy="338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144"/>
                <a:gridCol w="6513556"/>
              </a:tblGrid>
              <a:tr h="278130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TW" altLang="en-US" sz="1400"/>
                    </a:p>
                  </a:txBody>
                  <a:tcPr marL="68580" marR="68580" marT="34290" marB="34290"/>
                </a:tc>
              </a:tr>
              <a:tr h="388620">
                <a:tc>
                  <a:txBody>
                    <a:bodyPr/>
                    <a:lstStyle/>
                    <a:p>
                      <a:r>
                        <a:rPr lang="zh-TW" altLang="en-US" sz="1100" dirty="0" smtClean="0"/>
                        <a:t>列出 </a:t>
                      </a:r>
                      <a:r>
                        <a:rPr lang="en-US" altLang="zh-TW" sz="1100" dirty="0" smtClean="0"/>
                        <a:t>OpenSSL </a:t>
                      </a:r>
                      <a:r>
                        <a:rPr lang="zh-TW" altLang="en-US" sz="1100" dirty="0" smtClean="0"/>
                        <a:t>提供的對稱式加解密演算法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1100" dirty="0" err="1" smtClean="0"/>
                        <a:t>openssl</a:t>
                      </a:r>
                      <a:r>
                        <a:rPr lang="en-US" altLang="zh-TW" sz="1100" dirty="0" smtClean="0"/>
                        <a:t> </a:t>
                      </a:r>
                      <a:r>
                        <a:rPr lang="en-US" altLang="zh-TW" sz="1100" dirty="0" err="1" smtClean="0"/>
                        <a:t>enc</a:t>
                      </a:r>
                      <a:r>
                        <a:rPr lang="en-US" altLang="zh-TW" sz="1100" dirty="0" smtClean="0"/>
                        <a:t> –h</a:t>
                      </a:r>
                    </a:p>
                    <a:p>
                      <a:r>
                        <a:rPr lang="zh-TW" altLang="en-US" sz="1100" dirty="0" smtClean="0"/>
                        <a:t>注意輸出顯示中的</a:t>
                      </a:r>
                      <a:r>
                        <a:rPr lang="en-US" altLang="zh-TW" sz="1100" dirty="0" smtClean="0"/>
                        <a:t>Cipher Types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</a:tr>
              <a:tr h="1303020">
                <a:tc>
                  <a:txBody>
                    <a:bodyPr/>
                    <a:lstStyle/>
                    <a:p>
                      <a:r>
                        <a:rPr lang="zh-TW" altLang="en-US" sz="1100" dirty="0" smtClean="0"/>
                        <a:t>使用 </a:t>
                      </a:r>
                      <a:r>
                        <a:rPr lang="en-US" altLang="zh-TW" sz="1100" dirty="0" smtClean="0"/>
                        <a:t>DES </a:t>
                      </a:r>
                      <a:r>
                        <a:rPr lang="zh-TW" altLang="en-US" sz="1100" dirty="0" smtClean="0"/>
                        <a:t>加密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1100" dirty="0" smtClean="0"/>
                        <a:t> </a:t>
                      </a:r>
                      <a:r>
                        <a:rPr lang="en-US" altLang="zh-TW" sz="1800" dirty="0" err="1" smtClean="0"/>
                        <a:t>openssl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des </a:t>
                      </a:r>
                      <a:r>
                        <a:rPr lang="en-US" altLang="zh-TW" sz="1800" dirty="0" smtClean="0"/>
                        <a:t>-in file -out </a:t>
                      </a:r>
                      <a:r>
                        <a:rPr lang="en-US" altLang="zh-TW" sz="1800" dirty="0" err="1" smtClean="0"/>
                        <a:t>file.des</a:t>
                      </a:r>
                      <a:endParaRPr lang="en-US" altLang="zh-TW" sz="1800" dirty="0" smtClean="0"/>
                    </a:p>
                    <a:p>
                      <a:r>
                        <a:rPr lang="zh-TW" altLang="en-US" sz="1100" dirty="0" smtClean="0"/>
                        <a:t>執行後，</a:t>
                      </a:r>
                      <a:r>
                        <a:rPr lang="en-US" altLang="zh-TW" sz="1100" dirty="0" smtClean="0"/>
                        <a:t>OpenSSL </a:t>
                      </a:r>
                      <a:r>
                        <a:rPr lang="zh-TW" altLang="en-US" sz="1100" dirty="0" smtClean="0"/>
                        <a:t>會提示使用者由鍵盤上輸入加密之密碼，如下</a:t>
                      </a:r>
                      <a:r>
                        <a:rPr lang="en-US" altLang="zh-TW" sz="1100" dirty="0" smtClean="0"/>
                        <a:t>:</a:t>
                      </a:r>
                    </a:p>
                    <a:p>
                      <a:r>
                        <a:rPr lang="en-US" altLang="zh-TW" sz="1100" dirty="0" smtClean="0"/>
                        <a:t>    enter des-</a:t>
                      </a:r>
                      <a:r>
                        <a:rPr lang="en-US" altLang="zh-TW" sz="1100" dirty="0" err="1" smtClean="0"/>
                        <a:t>cbc</a:t>
                      </a:r>
                      <a:r>
                        <a:rPr lang="en-US" altLang="zh-TW" sz="1100" dirty="0" smtClean="0"/>
                        <a:t> encryption password:</a:t>
                      </a:r>
                    </a:p>
                    <a:p>
                      <a:r>
                        <a:rPr lang="zh-TW" altLang="en-US" sz="1100" dirty="0" smtClean="0"/>
                        <a:t>需要注意的是，為了安全性，此時不管鍵盤輸入什麼，畫面上都不會出現任何字元，否則若旁人經過時，可能會故意或不經意的記下你的密碼。直到輸入完成後，按下鍵盤上的 </a:t>
                      </a:r>
                      <a:r>
                        <a:rPr lang="en-US" altLang="zh-TW" sz="1100" dirty="0" smtClean="0"/>
                        <a:t>"Enter" </a:t>
                      </a:r>
                      <a:r>
                        <a:rPr lang="zh-TW" altLang="en-US" sz="1100" dirty="0" smtClean="0"/>
                        <a:t>鍵即可。</a:t>
                      </a:r>
                    </a:p>
                    <a:p>
                      <a:r>
                        <a:rPr lang="en-US" altLang="zh-TW" sz="1100" dirty="0" smtClean="0"/>
                        <a:t>OpenSSL </a:t>
                      </a:r>
                      <a:r>
                        <a:rPr lang="zh-TW" altLang="en-US" sz="1100" dirty="0" smtClean="0"/>
                        <a:t>會再一次要求使用者輸入一次相同的密碼</a:t>
                      </a:r>
                      <a:endParaRPr lang="en-US" altLang="zh-TW" sz="1100" dirty="0" smtClean="0"/>
                    </a:p>
                    <a:p>
                      <a:r>
                        <a:rPr lang="zh-TW" altLang="en-US" sz="1100" dirty="0" smtClean="0"/>
                        <a:t>加密的檔案將以 </a:t>
                      </a:r>
                      <a:r>
                        <a:rPr lang="en-US" altLang="zh-TW" sz="1100" dirty="0" err="1" smtClean="0"/>
                        <a:t>file.des</a:t>
                      </a:r>
                      <a:r>
                        <a:rPr lang="en-US" altLang="zh-TW" sz="1100" dirty="0" smtClean="0"/>
                        <a:t> </a:t>
                      </a:r>
                      <a:r>
                        <a:rPr lang="zh-TW" altLang="en-US" sz="1100" dirty="0" smtClean="0"/>
                        <a:t>的名稱存在於磁碟中。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100" dirty="0" smtClean="0"/>
                        <a:t>使用 </a:t>
                      </a:r>
                      <a:r>
                        <a:rPr lang="en-US" altLang="zh-TW" sz="1100" dirty="0" smtClean="0"/>
                        <a:t>DES </a:t>
                      </a:r>
                      <a:r>
                        <a:rPr lang="zh-TW" altLang="en-US" sz="1100" dirty="0" smtClean="0"/>
                        <a:t>解密</a:t>
                      </a:r>
                    </a:p>
                    <a:p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err="1" smtClean="0"/>
                        <a:t>openssl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des </a:t>
                      </a:r>
                      <a:r>
                        <a:rPr lang="en-US" altLang="zh-TW" sz="1800" b="1" dirty="0" smtClean="0">
                          <a:solidFill>
                            <a:srgbClr val="7030A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-d</a:t>
                      </a:r>
                      <a:r>
                        <a:rPr lang="en-US" altLang="zh-TW" sz="1800" dirty="0" smtClean="0"/>
                        <a:t> -in </a:t>
                      </a:r>
                      <a:r>
                        <a:rPr lang="en-US" altLang="zh-TW" sz="1800" dirty="0" err="1" smtClean="0"/>
                        <a:t>file.des</a:t>
                      </a:r>
                      <a:r>
                        <a:rPr lang="en-US" altLang="zh-TW" sz="1800" dirty="0" smtClean="0"/>
                        <a:t> -out file</a:t>
                      </a:r>
                    </a:p>
                    <a:p>
                      <a:r>
                        <a:rPr lang="zh-TW" altLang="en-US" sz="1100" dirty="0" smtClean="0"/>
                        <a:t>執行後，</a:t>
                      </a:r>
                      <a:r>
                        <a:rPr lang="en-US" altLang="zh-TW" sz="1100" dirty="0" smtClean="0"/>
                        <a:t>OpenSSL </a:t>
                      </a:r>
                      <a:r>
                        <a:rPr lang="zh-TW" altLang="en-US" sz="1100" dirty="0" smtClean="0"/>
                        <a:t>會提示使用者由鍵盤上輸入加密之密碼，如下</a:t>
                      </a:r>
                      <a:r>
                        <a:rPr lang="en-US" altLang="zh-TW" sz="1100" dirty="0" smtClean="0"/>
                        <a:t>:</a:t>
                      </a:r>
                    </a:p>
                    <a:p>
                      <a:r>
                        <a:rPr lang="en-US" altLang="zh-TW" sz="1100" dirty="0" smtClean="0"/>
                        <a:t>    enter des-</a:t>
                      </a:r>
                      <a:r>
                        <a:rPr lang="en-US" altLang="zh-TW" sz="1100" dirty="0" err="1" smtClean="0"/>
                        <a:t>cbc</a:t>
                      </a:r>
                      <a:r>
                        <a:rPr lang="en-US" altLang="zh-TW" sz="1100" dirty="0" smtClean="0"/>
                        <a:t> encryption password:</a:t>
                      </a:r>
                    </a:p>
                    <a:p>
                      <a:r>
                        <a:rPr lang="zh-TW" altLang="en-US" sz="1100" dirty="0" smtClean="0"/>
                        <a:t>需要注意的是，為了安全性，此時不管鍵盤輸入什麼，畫面上都不會出現任何字元，否則若旁人經過時，可能會故意或不經意的記下你的密碼。直到輸入完成後，按下鍵盤上的 </a:t>
                      </a:r>
                      <a:r>
                        <a:rPr lang="en-US" altLang="zh-TW" sz="1100" dirty="0" smtClean="0"/>
                        <a:t>"Enter" </a:t>
                      </a:r>
                      <a:r>
                        <a:rPr lang="zh-TW" altLang="en-US" sz="1100" dirty="0" smtClean="0"/>
                        <a:t>鍵即可。</a:t>
                      </a:r>
                    </a:p>
                    <a:p>
                      <a:r>
                        <a:rPr lang="zh-TW" altLang="en-US" sz="1100" dirty="0" smtClean="0"/>
                        <a:t>此時若使用者輸入了正確的密碼，就會成功將 </a:t>
                      </a:r>
                      <a:r>
                        <a:rPr lang="en-US" altLang="zh-TW" sz="1100" dirty="0" err="1" smtClean="0"/>
                        <a:t>file.des</a:t>
                      </a:r>
                      <a:r>
                        <a:rPr lang="en-US" altLang="zh-TW" sz="1100" dirty="0" smtClean="0"/>
                        <a:t> </a:t>
                      </a:r>
                      <a:r>
                        <a:rPr lang="zh-TW" altLang="en-US" sz="1100" dirty="0" smtClean="0"/>
                        <a:t>解密之檔案，以 </a:t>
                      </a:r>
                      <a:r>
                        <a:rPr lang="en-US" altLang="zh-TW" sz="1100" dirty="0" smtClean="0"/>
                        <a:t>file </a:t>
                      </a:r>
                      <a:r>
                        <a:rPr lang="zh-TW" altLang="en-US" sz="1100" dirty="0" smtClean="0"/>
                        <a:t>的檔案名稱存在於磁碟上。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graphicFrame>
        <p:nvGraphicFramePr>
          <p:cNvPr id="5" name="內容版面配置區 3"/>
          <p:cNvGraphicFramePr>
            <a:graphicFrameLocks/>
          </p:cNvGraphicFramePr>
          <p:nvPr>
            <p:extLst/>
          </p:nvPr>
        </p:nvGraphicFramePr>
        <p:xfrm>
          <a:off x="628650" y="4358009"/>
          <a:ext cx="7886700" cy="10248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144"/>
                <a:gridCol w="6513556"/>
              </a:tblGrid>
              <a:tr h="278130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TW" altLang="en-US" sz="1100" dirty="0" smtClean="0"/>
                        <a:t>使用 </a:t>
                      </a:r>
                      <a:r>
                        <a:rPr lang="en-US" altLang="zh-TW" sz="1100" dirty="0" smtClean="0"/>
                        <a:t>OpenSSL </a:t>
                      </a:r>
                      <a:r>
                        <a:rPr lang="zh-TW" altLang="en-US" sz="1100" dirty="0" smtClean="0"/>
                        <a:t>的 </a:t>
                      </a:r>
                      <a:r>
                        <a:rPr lang="en-US" altLang="zh-TW" sz="1100" dirty="0" smtClean="0"/>
                        <a:t>Triple DES </a:t>
                      </a:r>
                      <a:r>
                        <a:rPr lang="zh-TW" altLang="en-US" sz="1100" dirty="0" smtClean="0"/>
                        <a:t>加解密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</a:tr>
              <a:tr h="342900">
                <a:tc>
                  <a:txBody>
                    <a:bodyPr/>
                    <a:lstStyle/>
                    <a:p>
                      <a:r>
                        <a:rPr lang="zh-TW" altLang="en-US" sz="1100" dirty="0" smtClean="0"/>
                        <a:t>使用 </a:t>
                      </a:r>
                      <a:r>
                        <a:rPr lang="en-US" altLang="zh-TW" sz="1100" dirty="0" smtClean="0"/>
                        <a:t>Triple DES</a:t>
                      </a:r>
                      <a:r>
                        <a:rPr lang="zh-TW" altLang="en-US" sz="1100" dirty="0" smtClean="0"/>
                        <a:t>加密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1100" dirty="0" smtClean="0"/>
                        <a:t> </a:t>
                      </a:r>
                      <a:r>
                        <a:rPr lang="en-US" altLang="zh-TW" sz="1800" dirty="0" err="1" smtClean="0"/>
                        <a:t>openssl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des3 </a:t>
                      </a:r>
                      <a:r>
                        <a:rPr lang="en-US" altLang="zh-TW" sz="1800" dirty="0" smtClean="0"/>
                        <a:t>-in file -out file.des3</a:t>
                      </a:r>
                    </a:p>
                  </a:txBody>
                  <a:tcPr marL="68580" marR="68580"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100" dirty="0" smtClean="0"/>
                        <a:t>使用 </a:t>
                      </a:r>
                      <a:r>
                        <a:rPr lang="en-US" altLang="zh-TW" sz="1100" dirty="0" smtClean="0"/>
                        <a:t>Triple DES  </a:t>
                      </a:r>
                      <a:r>
                        <a:rPr lang="zh-TW" altLang="en-US" sz="1100" dirty="0" smtClean="0"/>
                        <a:t>解密</a:t>
                      </a:r>
                    </a:p>
                    <a:p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err="1" smtClean="0"/>
                        <a:t>openssl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des3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smtClean="0">
                          <a:solidFill>
                            <a:srgbClr val="7030A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-d </a:t>
                      </a:r>
                      <a:r>
                        <a:rPr lang="en-US" altLang="zh-TW" sz="1800" dirty="0" smtClean="0"/>
                        <a:t>-in file.des3 -out file</a:t>
                      </a:r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776031" y="5578857"/>
            <a:ext cx="368677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350" dirty="0"/>
              <a:t>https://www.openfoundry.org/tech-column/8609</a:t>
            </a:r>
            <a:endParaRPr lang="zh-TW" altLang="en-US" sz="1350" dirty="0"/>
          </a:p>
        </p:txBody>
      </p:sp>
    </p:spTree>
    <p:extLst>
      <p:ext uri="{BB962C8B-B14F-4D97-AF65-F5344CB8AC3E}">
        <p14:creationId xmlns:p14="http://schemas.microsoft.com/office/powerpoint/2010/main" val="2089403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402226"/>
            <a:ext cx="9144000" cy="207593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sz="4950" dirty="0" smtClean="0"/>
              <a:t>AES</a:t>
            </a:r>
            <a:r>
              <a:rPr lang="zh-TW" altLang="en-US" sz="3600" dirty="0" smtClean="0"/>
              <a:t>加</a:t>
            </a:r>
            <a:r>
              <a:rPr lang="zh-TW" altLang="en-US" sz="3600" dirty="0"/>
              <a:t>解密</a:t>
            </a:r>
            <a:r>
              <a:rPr lang="en-US" altLang="zh-TW" sz="4950" dirty="0"/>
              <a:t>using </a:t>
            </a:r>
            <a:r>
              <a:rPr lang="en-US" altLang="zh-TW" sz="495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openssl</a:t>
            </a:r>
            <a:r>
              <a:rPr lang="zh-TW" altLang="en-US" sz="49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9553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584951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使用 </a:t>
            </a:r>
            <a:r>
              <a:rPr lang="en-US" altLang="zh-TW" dirty="0" smtClean="0"/>
              <a:t>OpenSSL </a:t>
            </a:r>
            <a:r>
              <a:rPr lang="zh-TW" altLang="en-US" dirty="0" smtClean="0"/>
              <a:t>的 </a:t>
            </a:r>
            <a:r>
              <a:rPr lang="en-US" altLang="zh-TW" dirty="0" smtClean="0"/>
              <a:t>AES </a:t>
            </a:r>
            <a:r>
              <a:rPr lang="zh-TW" altLang="en-US" dirty="0" smtClean="0"/>
              <a:t>加解密演算法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/>
          </p:cNvGraphicFramePr>
          <p:nvPr>
            <p:extLst/>
          </p:nvPr>
        </p:nvGraphicFramePr>
        <p:xfrm>
          <a:off x="628650" y="2226469"/>
          <a:ext cx="7886700" cy="12534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718"/>
                <a:gridCol w="6562982"/>
              </a:tblGrid>
              <a:tr h="278130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TW" altLang="en-US" sz="1100" dirty="0" smtClean="0"/>
                        <a:t>使用 </a:t>
                      </a:r>
                      <a:r>
                        <a:rPr lang="en-US" altLang="zh-TW" sz="1100" dirty="0" smtClean="0"/>
                        <a:t>OpenSSL </a:t>
                      </a:r>
                      <a:r>
                        <a:rPr lang="zh-TW" altLang="en-US" sz="1100" dirty="0" smtClean="0"/>
                        <a:t>的 </a:t>
                      </a:r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AES-256-CBC</a:t>
                      </a:r>
                      <a:r>
                        <a:rPr lang="zh-TW" altLang="en-US" sz="1100" dirty="0" smtClean="0"/>
                        <a:t>加解密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</a:tr>
              <a:tr h="388620">
                <a:tc>
                  <a:txBody>
                    <a:bodyPr/>
                    <a:lstStyle/>
                    <a:p>
                      <a:r>
                        <a:rPr lang="zh-TW" altLang="en-US" sz="1100" dirty="0" smtClean="0"/>
                        <a:t>使用 </a:t>
                      </a:r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AES-256-CBC</a:t>
                      </a:r>
                    </a:p>
                    <a:p>
                      <a:r>
                        <a:rPr lang="zh-TW" altLang="en-US" sz="1100" dirty="0" smtClean="0"/>
                        <a:t>加密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err="1" smtClean="0"/>
                        <a:t>openssl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aes-256-cbc</a:t>
                      </a:r>
                      <a:r>
                        <a:rPr lang="en-US" altLang="zh-TW" sz="1800" dirty="0" smtClean="0"/>
                        <a:t> -in file -out </a:t>
                      </a:r>
                      <a:r>
                        <a:rPr lang="en-US" altLang="zh-TW" sz="1800" dirty="0" err="1" smtClean="0"/>
                        <a:t>file.aes</a:t>
                      </a:r>
                      <a:endParaRPr lang="en-US" altLang="zh-TW" sz="1800" dirty="0" smtClean="0"/>
                    </a:p>
                  </a:txBody>
                  <a:tcPr marL="68580" marR="68580" marT="34290" marB="34290"/>
                </a:tc>
              </a:tr>
              <a:tr h="5486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100" dirty="0" smtClean="0"/>
                        <a:t>使用 </a:t>
                      </a:r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AES-256-CBC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100" dirty="0" smtClean="0"/>
                        <a:t>解密</a:t>
                      </a:r>
                    </a:p>
                    <a:p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err="1" smtClean="0"/>
                        <a:t>openssl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aes-256-cbc</a:t>
                      </a:r>
                      <a:r>
                        <a:rPr lang="en-US" altLang="zh-TW" sz="1800" dirty="0" smtClean="0">
                          <a:solidFill>
                            <a:srgbClr val="7030A0"/>
                          </a:solidFill>
                        </a:rPr>
                        <a:t> -d </a:t>
                      </a:r>
                      <a:r>
                        <a:rPr lang="en-US" altLang="zh-TW" sz="1800" dirty="0" smtClean="0"/>
                        <a:t>-in </a:t>
                      </a:r>
                      <a:r>
                        <a:rPr lang="en-US" altLang="zh-TW" sz="1800" dirty="0" err="1" smtClean="0"/>
                        <a:t>file.aes</a:t>
                      </a:r>
                      <a:r>
                        <a:rPr lang="en-US" altLang="zh-TW" sz="1800" dirty="0" smtClean="0"/>
                        <a:t> -out file</a:t>
                      </a:r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628650" y="1832757"/>
            <a:ext cx="1883785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範例</a:t>
            </a:r>
            <a:r>
              <a:rPr lang="en-US" altLang="zh-TW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:AES-256-CBC </a:t>
            </a:r>
            <a:r>
              <a:rPr lang="zh-TW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模式</a:t>
            </a:r>
            <a:endParaRPr lang="zh-TW" altLang="en-US" sz="13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86657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1280051"/>
              </p:ext>
            </p:extLst>
          </p:nvPr>
        </p:nvGraphicFramePr>
        <p:xfrm>
          <a:off x="247132" y="1364306"/>
          <a:ext cx="8542639" cy="247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1570"/>
                <a:gridCol w="5371069"/>
              </a:tblGrid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DES Encryption using OpenSSL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https://www.youtube.com/watch?v=VdE21ku7SMs&amp;t=80s</a:t>
                      </a:r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Secret Key Cryptography - AES using OpenSSL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https://www.youtube.com/watch?v=zqbyTYMAKqI&amp;t=104s</a:t>
                      </a:r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encode decode file using </a:t>
                      </a:r>
                      <a:r>
                        <a:rPr lang="en-US" altLang="zh-TW" sz="1600" dirty="0" err="1" smtClean="0"/>
                        <a:t>openssl</a:t>
                      </a:r>
                      <a:r>
                        <a:rPr lang="en-US" altLang="zh-TW" sz="1600" dirty="0" smtClean="0"/>
                        <a:t> and </a:t>
                      </a:r>
                      <a:r>
                        <a:rPr lang="en-US" altLang="zh-TW" sz="1600" dirty="0" err="1" smtClean="0"/>
                        <a:t>aes</a:t>
                      </a:r>
                      <a:r>
                        <a:rPr lang="en-US" altLang="zh-TW" sz="1600" dirty="0" smtClean="0"/>
                        <a:t> 256 </a:t>
                      </a:r>
                      <a:r>
                        <a:rPr lang="en-US" altLang="zh-TW" sz="1600" dirty="0" err="1" smtClean="0"/>
                        <a:t>cbc</a:t>
                      </a:r>
                      <a:r>
                        <a:rPr lang="en-US" altLang="zh-TW" sz="1600" dirty="0" smtClean="0"/>
                        <a:t> algorithm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https://www.youtube.com/watch?v=ovhuiO1U-hE</a:t>
                      </a:r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Python Tutorial: </a:t>
                      </a:r>
                      <a:r>
                        <a:rPr lang="en-US" altLang="zh-TW" sz="1600" dirty="0" err="1" smtClean="0"/>
                        <a:t>PyCrypto</a:t>
                      </a:r>
                      <a:r>
                        <a:rPr lang="en-US" altLang="zh-TW" sz="1600" dirty="0" smtClean="0"/>
                        <a:t> AES Encryption/Decryption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https://www.youtube.com/watch?v=lsflaKpeB7Q&amp;t=37s</a:t>
                      </a:r>
                      <a:endParaRPr lang="zh-TW" alt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246469"/>
              </p:ext>
            </p:extLst>
          </p:nvPr>
        </p:nvGraphicFramePr>
        <p:xfrm>
          <a:off x="300680" y="4198121"/>
          <a:ext cx="8542639" cy="214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1570"/>
                <a:gridCol w="5371069"/>
              </a:tblGrid>
              <a:tr h="370840"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err="1" smtClean="0"/>
                        <a:t>aes</a:t>
                      </a:r>
                      <a:r>
                        <a:rPr lang="en-US" altLang="zh-TW" sz="1600" dirty="0" smtClean="0"/>
                        <a:t> tutorial, cryptography Advanced Encryption Standard AES </a:t>
                      </a:r>
                      <a:r>
                        <a:rPr lang="en-US" altLang="zh-TW" sz="1600" dirty="0" err="1" smtClean="0"/>
                        <a:t>Tutorial,fips</a:t>
                      </a:r>
                      <a:r>
                        <a:rPr lang="en-US" altLang="zh-TW" sz="1600" dirty="0" smtClean="0"/>
                        <a:t> 197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https://www.youtube.com/watch?v=2y_tidbY-Lw</a:t>
                      </a:r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Lecture 8: Advanced Encryption Standard (AES) by Christof </a:t>
                      </a:r>
                      <a:r>
                        <a:rPr lang="en-US" altLang="zh-TW" sz="1600" dirty="0" err="1" smtClean="0"/>
                        <a:t>Paar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https://www.youtube.com/watch?v=NHuibtoL_qk&amp;t=41s</a:t>
                      </a:r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0" y="378919"/>
            <a:ext cx="9144000" cy="769441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zh-TW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請多多使用線上學習資</a:t>
            </a:r>
            <a:r>
              <a:rPr lang="zh-TW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源</a:t>
            </a:r>
            <a:endParaRPr lang="en-US" altLang="zh-TW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224388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6600" b="1" dirty="0"/>
              <a:t>非對稱式密碼</a:t>
            </a:r>
            <a:endParaRPr lang="en-US" altLang="zh-TW" sz="6600" b="1" dirty="0"/>
          </a:p>
          <a:p>
            <a:r>
              <a:rPr lang="en-US" altLang="zh-TW" sz="4000" b="1" dirty="0"/>
              <a:t>asymmetric key algorithms </a:t>
            </a:r>
          </a:p>
          <a:p>
            <a:r>
              <a:rPr lang="en-US" altLang="zh-TW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</a:t>
            </a:r>
            <a:r>
              <a:rPr lang="en-US" altLang="zh-TW" sz="4000" b="1" dirty="0"/>
              <a:t>-key cryptography</a:t>
            </a:r>
            <a:endParaRPr lang="zh-TW" altLang="en-US" sz="4000" b="1" dirty="0"/>
          </a:p>
        </p:txBody>
      </p:sp>
      <p:sp>
        <p:nvSpPr>
          <p:cNvPr id="5" name="矩形 4"/>
          <p:cNvSpPr/>
          <p:nvPr/>
        </p:nvSpPr>
        <p:spPr>
          <a:xfrm>
            <a:off x="4032935" y="711757"/>
            <a:ext cx="756938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zh-TW" alt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05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0" y="164757"/>
            <a:ext cx="9144000" cy="1285101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現代密碼</a:t>
            </a:r>
            <a:endParaRPr lang="en-US" altLang="zh-TW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zh-TW" altLang="en-US" sz="2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857671" y="5222103"/>
            <a:ext cx="187743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待</a:t>
            </a:r>
            <a:r>
              <a:rPr lang="zh-TW" altLang="en-US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補充</a:t>
            </a:r>
            <a:endParaRPr lang="en-US" altLang="zh-TW" sz="4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7835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510" y="2398816"/>
            <a:ext cx="5128510" cy="3509602"/>
          </a:xfrm>
          <a:prstGeom prst="rect">
            <a:avLst/>
          </a:prstGeom>
        </p:spPr>
      </p:pic>
      <p:sp>
        <p:nvSpPr>
          <p:cNvPr id="5" name="矩形圖說文字 4"/>
          <p:cNvSpPr/>
          <p:nvPr/>
        </p:nvSpPr>
        <p:spPr>
          <a:xfrm>
            <a:off x="0" y="0"/>
            <a:ext cx="9144000" cy="1591294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/>
              <a:t>非對稱式密碼</a:t>
            </a:r>
            <a:endParaRPr lang="en-US" altLang="zh-TW" sz="3200" b="1" dirty="0"/>
          </a:p>
          <a:p>
            <a:r>
              <a:rPr lang="en-US" altLang="zh-TW" sz="3200" b="1" dirty="0"/>
              <a:t>asymmetric key algorithms </a:t>
            </a:r>
          </a:p>
          <a:p>
            <a:r>
              <a:rPr lang="en-US" altLang="zh-TW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</a:t>
            </a:r>
            <a:r>
              <a:rPr lang="en-US" altLang="zh-TW" sz="3200" b="1" dirty="0"/>
              <a:t>-key cryptography</a:t>
            </a:r>
            <a:endParaRPr lang="zh-TW" altLang="en-US" sz="3200" b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403" y="3336968"/>
            <a:ext cx="3297017" cy="3217889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85010" y="1810389"/>
            <a:ext cx="59554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https://en.wikipedia.org/wiki/Public-key_cryptography</a:t>
            </a:r>
            <a:endParaRPr lang="zh-TW" altLang="en-US" dirty="0"/>
          </a:p>
        </p:txBody>
      </p:sp>
      <p:pic>
        <p:nvPicPr>
          <p:cNvPr id="1026" name="Picture 2" descr="https://upload.wikimedia.org/wikipedia/commons/thumb/3/32/Public-key-crypto-1.svg/250px-Public-key-crypto-1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3711" y="113941"/>
            <a:ext cx="2954709" cy="295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6751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圖說文字 3"/>
          <p:cNvSpPr/>
          <p:nvPr/>
        </p:nvSpPr>
        <p:spPr>
          <a:xfrm>
            <a:off x="0" y="0"/>
            <a:ext cx="9144000" cy="1591294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 smtClean="0"/>
              <a:t>有許多</a:t>
            </a:r>
            <a:r>
              <a:rPr lang="en-US" altLang="zh-TW" sz="3200" b="1" dirty="0" smtClean="0"/>
              <a:t>..</a:t>
            </a:r>
            <a:r>
              <a:rPr lang="zh-TW" altLang="en-US" sz="3200" b="1" dirty="0" smtClean="0"/>
              <a:t>    非</a:t>
            </a:r>
            <a:r>
              <a:rPr lang="zh-TW" altLang="en-US" sz="3200" b="1" dirty="0"/>
              <a:t>對稱式密碼</a:t>
            </a:r>
            <a:endParaRPr lang="en-US" altLang="zh-TW" sz="3200" b="1" dirty="0"/>
          </a:p>
          <a:p>
            <a:r>
              <a:rPr lang="en-US" altLang="zh-TW" sz="3200" b="1" dirty="0"/>
              <a:t>asymmetric key algorithms </a:t>
            </a:r>
          </a:p>
          <a:p>
            <a:r>
              <a:rPr lang="en-US" altLang="zh-TW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</a:t>
            </a:r>
            <a:r>
              <a:rPr lang="en-US" altLang="zh-TW" sz="3200" b="1" dirty="0"/>
              <a:t>-key cryptography</a:t>
            </a:r>
            <a:endParaRPr lang="zh-TW" altLang="en-US" sz="3200" b="1" dirty="0"/>
          </a:p>
        </p:txBody>
      </p:sp>
      <p:sp>
        <p:nvSpPr>
          <p:cNvPr id="6" name="矩形 5"/>
          <p:cNvSpPr/>
          <p:nvPr/>
        </p:nvSpPr>
        <p:spPr>
          <a:xfrm>
            <a:off x="249382" y="1895380"/>
            <a:ext cx="8372104" cy="480131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Examples of well-regarded asymmetric key techniques for varied purposes include:</a:t>
            </a:r>
          </a:p>
          <a:p>
            <a:r>
              <a:rPr lang="en-US" altLang="zh-TW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Diffie</a:t>
            </a:r>
            <a:r>
              <a:rPr lang="en-US" altLang="zh-TW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–Hellman key exchange protocol</a:t>
            </a:r>
          </a:p>
          <a:p>
            <a:r>
              <a:rPr lang="en-US" altLang="zh-TW" dirty="0"/>
              <a:t>DSS (Digital Signature Standard), which incorporates the Digital Signature Algorithm</a:t>
            </a:r>
          </a:p>
          <a:p>
            <a:r>
              <a:rPr lang="en-US" altLang="zh-TW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ElGamal</a:t>
            </a:r>
            <a:endParaRPr lang="en-US" altLang="zh-TW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dirty="0"/>
              <a:t>Various </a:t>
            </a:r>
            <a:r>
              <a:rPr lang="en-US" altLang="zh-TW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elliptic curve techniques</a:t>
            </a:r>
          </a:p>
          <a:p>
            <a:r>
              <a:rPr lang="en-US" altLang="zh-TW" dirty="0"/>
              <a:t>Various password-authenticated key agreement techniques</a:t>
            </a:r>
          </a:p>
          <a:p>
            <a:r>
              <a:rPr lang="en-US" altLang="zh-TW" dirty="0" err="1"/>
              <a:t>Paillier</a:t>
            </a:r>
            <a:r>
              <a:rPr lang="en-US" altLang="zh-TW" dirty="0"/>
              <a:t> cryptosystem</a:t>
            </a:r>
          </a:p>
          <a:p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RSA encryption algorithm (PKCS#1)</a:t>
            </a:r>
          </a:p>
          <a:p>
            <a:r>
              <a:rPr lang="en-US" altLang="zh-TW" dirty="0"/>
              <a:t>Cramer–</a:t>
            </a:r>
            <a:r>
              <a:rPr lang="en-US" altLang="zh-TW" dirty="0" err="1"/>
              <a:t>Shoup</a:t>
            </a:r>
            <a:r>
              <a:rPr lang="en-US" altLang="zh-TW" dirty="0"/>
              <a:t> cryptosystem</a:t>
            </a:r>
          </a:p>
          <a:p>
            <a:r>
              <a:rPr lang="en-US" altLang="zh-TW" dirty="0"/>
              <a:t>YAK authenticated key agreement protocol</a:t>
            </a:r>
          </a:p>
          <a:p>
            <a:endParaRPr lang="en-US" altLang="zh-TW" dirty="0"/>
          </a:p>
          <a:p>
            <a:r>
              <a:rPr lang="en-US" altLang="zh-TW" dirty="0"/>
              <a:t>Examples of asymmetric key algorithms not widely adopted include:</a:t>
            </a:r>
          </a:p>
          <a:p>
            <a:r>
              <a:rPr lang="en-US" altLang="zh-TW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NTRUEncrypt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cryptosystem</a:t>
            </a:r>
          </a:p>
          <a:p>
            <a:r>
              <a:rPr lang="en-US" altLang="zh-TW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McEliece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cryptosystem</a:t>
            </a:r>
          </a:p>
          <a:p>
            <a:endParaRPr lang="en-US" altLang="zh-TW" dirty="0"/>
          </a:p>
          <a:p>
            <a:r>
              <a:rPr lang="en-US" altLang="zh-TW" dirty="0"/>
              <a:t>Examples of notable – yet insecure – asymmetric key algorithms include:</a:t>
            </a:r>
          </a:p>
          <a:p>
            <a:r>
              <a:rPr lang="en-US" altLang="zh-TW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Merkle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–Hellman knapsack cryptosystem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5194705" y="709829"/>
            <a:ext cx="3782292" cy="646331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https://en.wikipedia.org/wiki/Public-key_cryptography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34429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圖說文字 3"/>
          <p:cNvSpPr/>
          <p:nvPr/>
        </p:nvSpPr>
        <p:spPr>
          <a:xfrm>
            <a:off x="0" y="0"/>
            <a:ext cx="9144000" cy="1591294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/>
              <a:t>非對稱式密碼</a:t>
            </a:r>
            <a:endParaRPr lang="en-US" altLang="zh-TW" sz="3200" b="1" dirty="0"/>
          </a:p>
          <a:p>
            <a:r>
              <a:rPr lang="en-US" altLang="zh-TW" sz="3200" b="1" dirty="0"/>
              <a:t>asymmetric key algorithms </a:t>
            </a:r>
          </a:p>
          <a:p>
            <a:r>
              <a:rPr lang="en-US" altLang="zh-TW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</a:t>
            </a:r>
            <a:r>
              <a:rPr lang="en-US" altLang="zh-TW" sz="3200" b="1" dirty="0"/>
              <a:t>-key cryptography</a:t>
            </a:r>
            <a:endParaRPr lang="zh-TW" altLang="en-US" sz="3200" b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l="7206" t="23516" r="45699" b="5686"/>
          <a:stretch/>
        </p:blipFill>
        <p:spPr>
          <a:xfrm>
            <a:off x="375172" y="1676011"/>
            <a:ext cx="4196828" cy="4736667"/>
          </a:xfrm>
          <a:prstGeom prst="rect">
            <a:avLst/>
          </a:prstGeom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0" y="1316574"/>
            <a:ext cx="4406488" cy="549440"/>
          </a:xfrm>
          <a:solidFill>
            <a:schemeClr val="accent4">
              <a:lumMod val="20000"/>
              <a:lumOff val="8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RSA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加密演算法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维基百科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1324" y="6273998"/>
            <a:ext cx="67132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https://www.slideshare.net/shafaan/public-key-cryptography-and-rsa</a:t>
            </a:r>
            <a:endParaRPr lang="zh-TW" altLang="en-US" dirty="0"/>
          </a:p>
        </p:txBody>
      </p:sp>
      <p:pic>
        <p:nvPicPr>
          <p:cNvPr id="2050" name="Picture 2" descr="https://upload.wikimedia.org/wikipedia/commons/thumb/3/32/Public-key-crypto-1.svg/250px-Public-key-crypto-1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849" y="1866015"/>
            <a:ext cx="4323269" cy="4323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4483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圖說文字 3"/>
          <p:cNvSpPr/>
          <p:nvPr/>
        </p:nvSpPr>
        <p:spPr>
          <a:xfrm>
            <a:off x="0" y="0"/>
            <a:ext cx="9144000" cy="1591294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/>
              <a:t>非對稱式密碼</a:t>
            </a:r>
            <a:endParaRPr lang="en-US" altLang="zh-TW" sz="3200" b="1" dirty="0"/>
          </a:p>
          <a:p>
            <a:r>
              <a:rPr lang="en-US" altLang="zh-TW" sz="3200" b="1" dirty="0"/>
              <a:t>asymmetric key algorithms </a:t>
            </a:r>
          </a:p>
          <a:p>
            <a:r>
              <a:rPr lang="en-US" altLang="zh-TW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</a:t>
            </a:r>
            <a:r>
              <a:rPr lang="en-US" altLang="zh-TW" sz="3200" b="1" dirty="0"/>
              <a:t>-key cryptography</a:t>
            </a:r>
            <a:endParaRPr lang="zh-TW" altLang="en-US" sz="3200" b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l="54691" t="23516" r="2513" b="5686"/>
          <a:stretch/>
        </p:blipFill>
        <p:spPr>
          <a:xfrm>
            <a:off x="617519" y="1712812"/>
            <a:ext cx="3956185" cy="4913621"/>
          </a:xfrm>
          <a:prstGeom prst="rect">
            <a:avLst/>
          </a:prstGeom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8817" y="1316574"/>
            <a:ext cx="4240233" cy="549440"/>
          </a:xfrm>
          <a:solidFill>
            <a:schemeClr val="accent4">
              <a:lumMod val="20000"/>
              <a:lumOff val="8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RSA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加密演算法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维基百科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8" name="群組 7"/>
          <p:cNvGrpSpPr/>
          <p:nvPr/>
        </p:nvGrpSpPr>
        <p:grpSpPr>
          <a:xfrm>
            <a:off x="4853324" y="2203667"/>
            <a:ext cx="4003054" cy="4275956"/>
            <a:chOff x="4853324" y="2203667"/>
            <a:chExt cx="4003054" cy="4275956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53324" y="2203667"/>
              <a:ext cx="4003054" cy="3906981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7776672" y="2306183"/>
              <a:ext cx="77777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4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</a:t>
              </a:r>
              <a:r>
                <a:rPr lang="en-US" altLang="zh-TW" sz="2400" b="1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e,n</a:t>
              </a:r>
              <a:r>
                <a:rPr lang="en-US" altLang="zh-TW" sz="24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)</a:t>
              </a:r>
              <a:endParaRPr lang="zh-TW" altLang="en-US" sz="2400" dirty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7757137" y="6017958"/>
              <a:ext cx="78739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4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</a:t>
              </a:r>
              <a:r>
                <a:rPr lang="en-US" altLang="zh-TW" sz="2400" b="1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d,n</a:t>
              </a:r>
              <a:r>
                <a:rPr lang="en-US" altLang="zh-TW" sz="24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)</a:t>
              </a:r>
              <a:endParaRPr lang="zh-TW" altLang="en-US" sz="2400" dirty="0"/>
            </a:p>
          </p:txBody>
        </p:sp>
      </p:grpSp>
      <p:sp>
        <p:nvSpPr>
          <p:cNvPr id="12" name="矩形 11"/>
          <p:cNvSpPr/>
          <p:nvPr/>
        </p:nvSpPr>
        <p:spPr>
          <a:xfrm>
            <a:off x="281324" y="6273998"/>
            <a:ext cx="67132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https://www.slideshare.net/shafaan/public-key-cryptography-and-rsa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869660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圖說文字 4"/>
          <p:cNvSpPr/>
          <p:nvPr/>
        </p:nvSpPr>
        <p:spPr>
          <a:xfrm>
            <a:off x="0" y="0"/>
            <a:ext cx="9144000" cy="1591294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/>
              <a:t>非對稱式密碼</a:t>
            </a:r>
            <a:endParaRPr lang="en-US" altLang="zh-TW" sz="3200" b="1" dirty="0"/>
          </a:p>
          <a:p>
            <a:r>
              <a:rPr lang="en-US" altLang="zh-TW" sz="3200" b="1" dirty="0"/>
              <a:t>asymmetric key algorithms </a:t>
            </a:r>
          </a:p>
          <a:p>
            <a:r>
              <a:rPr lang="en-US" altLang="zh-TW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</a:t>
            </a:r>
            <a:r>
              <a:rPr lang="en-US" altLang="zh-TW" sz="3200" b="1" dirty="0"/>
              <a:t>-key cryptography</a:t>
            </a:r>
            <a:endParaRPr lang="zh-TW" altLang="en-US" sz="3200" b="1" dirty="0"/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 rotWithShape="1">
          <a:blip r:embed="rId2"/>
          <a:srcRect l="7206" t="23516" r="45699" b="5686"/>
          <a:stretch/>
        </p:blipFill>
        <p:spPr>
          <a:xfrm>
            <a:off x="5104889" y="179117"/>
            <a:ext cx="3682043" cy="4155665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 rotWithShape="1">
          <a:blip r:embed="rId2"/>
          <a:srcRect l="55554" t="23516" r="2513" b="45896"/>
          <a:stretch/>
        </p:blipFill>
        <p:spPr>
          <a:xfrm>
            <a:off x="5178011" y="4374790"/>
            <a:ext cx="3535797" cy="1936377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32667" y="1591294"/>
            <a:ext cx="4386834" cy="480131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 generation(</a:t>
            </a: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產生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 pair)</a:t>
            </a:r>
          </a:p>
          <a:p>
            <a:r>
              <a:rPr lang="en-US" altLang="zh-TW" dirty="0"/>
              <a:t>(1)Select primes p=17, q=11</a:t>
            </a:r>
          </a:p>
          <a:p>
            <a:r>
              <a:rPr lang="en-US" altLang="zh-TW" dirty="0"/>
              <a:t>(2)Compute n=</a:t>
            </a:r>
            <a:r>
              <a:rPr lang="en-US" altLang="zh-TW" dirty="0" err="1"/>
              <a:t>pq</a:t>
            </a:r>
            <a:r>
              <a:rPr lang="en-US" altLang="zh-TW" dirty="0"/>
              <a:t>=187</a:t>
            </a:r>
          </a:p>
          <a:p>
            <a:r>
              <a:rPr lang="en-US" altLang="zh-TW" dirty="0"/>
              <a:t>(3)Compute </a:t>
            </a:r>
            <a:r>
              <a:rPr lang="el-GR" altLang="zh-TW" dirty="0"/>
              <a:t>φ(</a:t>
            </a:r>
            <a:r>
              <a:rPr lang="en-US" altLang="zh-TW" dirty="0"/>
              <a:t>n)=(p-1)(q-1)=160</a:t>
            </a:r>
          </a:p>
          <a:p>
            <a:r>
              <a:rPr lang="en-US" altLang="zh-TW" dirty="0"/>
              <a:t>(4)Select e=7</a:t>
            </a:r>
            <a:r>
              <a:rPr lang="en-US" altLang="zh-TW" dirty="0">
                <a:sym typeface="Wingdings" panose="05000000000000000000" pitchFamily="2" charset="2"/>
              </a:rPr>
              <a:t>GCD(7,160)=1</a:t>
            </a:r>
            <a:endParaRPr lang="en-US" altLang="zh-TW" dirty="0"/>
          </a:p>
          <a:p>
            <a:r>
              <a:rPr lang="en-US" altLang="zh-TW" dirty="0"/>
              <a:t>(5)Compute d: d=23 </a:t>
            </a:r>
            <a:r>
              <a:rPr lang="en-US" altLang="zh-TW" dirty="0">
                <a:sym typeface="Wingdings" panose="05000000000000000000" pitchFamily="2" charset="2"/>
              </a:rPr>
              <a:t>7*23 mod 160=1</a:t>
            </a:r>
            <a:endParaRPr lang="en-US" altLang="zh-TW" dirty="0"/>
          </a:p>
          <a:p>
            <a:r>
              <a:rPr lang="en-US" altLang="zh-TW" dirty="0"/>
              <a:t>(use the extended Euclid’s algorithm)</a:t>
            </a:r>
          </a:p>
          <a:p>
            <a:endParaRPr lang="en-US" altLang="zh-TW" dirty="0"/>
          </a:p>
          <a:p>
            <a:r>
              <a:rPr lang="zh-TW" altLang="en-US" dirty="0"/>
              <a:t>公鑰</a:t>
            </a:r>
            <a:r>
              <a:rPr lang="en-US" altLang="zh-TW" dirty="0"/>
              <a:t>pub={</a:t>
            </a:r>
            <a:r>
              <a:rPr lang="en-US" altLang="zh-TW" dirty="0" err="1"/>
              <a:t>e,n</a:t>
            </a:r>
            <a:r>
              <a:rPr lang="en-US" altLang="zh-TW" dirty="0"/>
              <a:t>}={7,187}</a:t>
            </a:r>
          </a:p>
          <a:p>
            <a:r>
              <a:rPr lang="zh-TW" altLang="en-US" dirty="0"/>
              <a:t>私鑰</a:t>
            </a:r>
            <a:r>
              <a:rPr lang="en-US" altLang="zh-TW" dirty="0" err="1"/>
              <a:t>pri</a:t>
            </a:r>
            <a:r>
              <a:rPr lang="en-US" altLang="zh-TW" dirty="0"/>
              <a:t>={</a:t>
            </a:r>
            <a:r>
              <a:rPr lang="en-US" altLang="zh-TW" dirty="0" err="1"/>
              <a:t>d,n</a:t>
            </a:r>
            <a:r>
              <a:rPr lang="en-US" altLang="zh-TW" dirty="0"/>
              <a:t>}={23,187}</a:t>
            </a:r>
          </a:p>
          <a:p>
            <a:r>
              <a:rPr lang="en-US" altLang="zh-TW" dirty="0"/>
              <a:t>==================================</a:t>
            </a:r>
          </a:p>
          <a:p>
            <a:r>
              <a:rPr lang="zh-TW" altLang="en-US" dirty="0"/>
              <a:t>明文</a:t>
            </a:r>
            <a:r>
              <a:rPr lang="en-US" altLang="zh-TW" dirty="0"/>
              <a:t>M=88</a:t>
            </a:r>
          </a:p>
          <a:p>
            <a:r>
              <a:rPr lang="zh-TW" altLang="en-US" dirty="0"/>
              <a:t>加密</a:t>
            </a:r>
            <a:r>
              <a:rPr lang="en-US" altLang="zh-TW" dirty="0"/>
              <a:t>(Encrypt): 88^7mod 187</a:t>
            </a:r>
          </a:p>
          <a:p>
            <a:r>
              <a:rPr lang="en-US" altLang="zh-TW" dirty="0"/>
              <a:t>88^7mod 187 =  11(</a:t>
            </a:r>
            <a:r>
              <a:rPr lang="zh-TW" altLang="en-US" dirty="0"/>
              <a:t>密文</a:t>
            </a:r>
            <a:r>
              <a:rPr lang="en-US" altLang="zh-TW" dirty="0"/>
              <a:t>C)</a:t>
            </a:r>
          </a:p>
          <a:p>
            <a:r>
              <a:rPr lang="en-US" altLang="zh-TW" dirty="0"/>
              <a:t>==================================</a:t>
            </a:r>
          </a:p>
          <a:p>
            <a:r>
              <a:rPr lang="zh-TW" altLang="en-US" dirty="0"/>
              <a:t>解密</a:t>
            </a:r>
            <a:r>
              <a:rPr lang="en-US" altLang="zh-TW" dirty="0"/>
              <a:t>Decrypt C=11: 11^23mod 187</a:t>
            </a:r>
          </a:p>
          <a:p>
            <a:r>
              <a:rPr lang="en-US" altLang="zh-TW" dirty="0"/>
              <a:t>M=11^23 mod 187=88</a:t>
            </a:r>
          </a:p>
        </p:txBody>
      </p:sp>
      <p:sp>
        <p:nvSpPr>
          <p:cNvPr id="14" name="矩形 13"/>
          <p:cNvSpPr/>
          <p:nvPr/>
        </p:nvSpPr>
        <p:spPr>
          <a:xfrm>
            <a:off x="232667" y="6432616"/>
            <a:ext cx="67132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https://www.slideshare.net/shafaan/public-key-cryptography-and-rsa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328972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36764" y="1929006"/>
            <a:ext cx="8265968" cy="126545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/>
              <a:t>1230186684530117755130494958384962720772853569595334792197322452151726400507263657518745202199786469389956474942774063845925192557326303453731548268507917026122142913461670429214311602221240479274737794080665351419597459856902143413</a:t>
            </a:r>
            <a:endParaRPr lang="zh-TW" altLang="en-US" sz="2000" dirty="0"/>
          </a:p>
        </p:txBody>
      </p:sp>
      <p:sp>
        <p:nvSpPr>
          <p:cNvPr id="4" name="矩形圖說文字 3"/>
          <p:cNvSpPr/>
          <p:nvPr/>
        </p:nvSpPr>
        <p:spPr>
          <a:xfrm>
            <a:off x="0" y="0"/>
            <a:ext cx="9144000" cy="1591294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/>
              <a:t>不同的非對稱式</a:t>
            </a:r>
            <a:r>
              <a:rPr lang="zh-TW" altLang="en-US" sz="3200" b="1" dirty="0" smtClean="0"/>
              <a:t>密碼各有其安全性基礎</a:t>
            </a:r>
            <a:r>
              <a:rPr lang="en-US" altLang="zh-TW" sz="3200" b="1" dirty="0" smtClean="0"/>
              <a:t>…….</a:t>
            </a:r>
          </a:p>
          <a:p>
            <a:r>
              <a:rPr lang="en-US" altLang="zh-TW" sz="3200" b="1" dirty="0" smtClean="0"/>
              <a:t>RSA</a:t>
            </a:r>
            <a:r>
              <a:rPr lang="zh-TW" altLang="en-US" sz="3200" b="1" dirty="0" smtClean="0"/>
              <a:t>非</a:t>
            </a:r>
            <a:r>
              <a:rPr lang="zh-TW" altLang="en-US" sz="3200" b="1" dirty="0"/>
              <a:t>對稱式密碼的安全</a:t>
            </a:r>
            <a:r>
              <a:rPr lang="en-US" altLang="zh-TW" sz="3200" b="1" dirty="0"/>
              <a:t>::</a:t>
            </a:r>
            <a:r>
              <a:rPr lang="zh-TW" altLang="en-US" sz="3200" b="1" dirty="0"/>
              <a:t>質因數分解</a:t>
            </a:r>
            <a:r>
              <a:rPr lang="en-US" altLang="zh-TW" sz="3200" b="1" dirty="0"/>
              <a:t>[</a:t>
            </a:r>
            <a:r>
              <a:rPr lang="en-US" altLang="zh-TW" sz="3200" b="1" dirty="0">
                <a:solidFill>
                  <a:srgbClr val="FFFF00"/>
                </a:solidFill>
              </a:rPr>
              <a:t>15=5*3</a:t>
            </a:r>
            <a:r>
              <a:rPr lang="en-US" altLang="zh-TW" sz="3200" b="1" dirty="0" smtClean="0"/>
              <a:t>]</a:t>
            </a:r>
            <a:endParaRPr lang="en-US" altLang="zh-TW" sz="3200" b="1" dirty="0"/>
          </a:p>
        </p:txBody>
      </p:sp>
      <p:sp>
        <p:nvSpPr>
          <p:cNvPr id="5" name="矩形 4"/>
          <p:cNvSpPr/>
          <p:nvPr/>
        </p:nvSpPr>
        <p:spPr>
          <a:xfrm>
            <a:off x="540328" y="6064794"/>
            <a:ext cx="760614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http://www.ruanyifeng.com/blog/2013/07/rsa_algorithm_part_two.html</a:t>
            </a:r>
            <a:endParaRPr lang="zh-TW" altLang="en-US" dirty="0"/>
          </a:p>
        </p:txBody>
      </p:sp>
      <p:sp>
        <p:nvSpPr>
          <p:cNvPr id="6" name="等於 5"/>
          <p:cNvSpPr/>
          <p:nvPr/>
        </p:nvSpPr>
        <p:spPr>
          <a:xfrm>
            <a:off x="170958" y="3216624"/>
            <a:ext cx="1246909" cy="84314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7" name="內容版面配置區 1"/>
          <p:cNvSpPr txBox="1">
            <a:spLocks/>
          </p:cNvSpPr>
          <p:nvPr/>
        </p:nvSpPr>
        <p:spPr>
          <a:xfrm>
            <a:off x="236764" y="4142483"/>
            <a:ext cx="3926032" cy="14757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000" dirty="0"/>
              <a:t>33478071698956898786044169</a:t>
            </a:r>
            <a:r>
              <a:rPr lang="zh-TW" altLang="en-US" sz="2000" dirty="0"/>
              <a:t/>
            </a:r>
            <a:br>
              <a:rPr lang="zh-TW" altLang="en-US" sz="2000" dirty="0"/>
            </a:br>
            <a:r>
              <a:rPr lang="zh-TW" altLang="en-US" sz="2000" dirty="0"/>
              <a:t>　</a:t>
            </a:r>
            <a:r>
              <a:rPr lang="en-US" altLang="zh-TW" sz="2000" dirty="0"/>
              <a:t>84821269081770479498371376</a:t>
            </a:r>
            <a:r>
              <a:rPr lang="zh-TW" altLang="en-US" sz="2000" dirty="0"/>
              <a:t/>
            </a:r>
            <a:br>
              <a:rPr lang="zh-TW" altLang="en-US" sz="2000" dirty="0"/>
            </a:br>
            <a:r>
              <a:rPr lang="zh-TW" altLang="en-US" sz="2000" dirty="0"/>
              <a:t>　</a:t>
            </a:r>
            <a:r>
              <a:rPr lang="en-US" altLang="zh-TW" sz="2000" dirty="0"/>
              <a:t>85689124313889828837938780</a:t>
            </a:r>
            <a:r>
              <a:rPr lang="zh-TW" altLang="en-US" sz="2000" dirty="0"/>
              <a:t/>
            </a:r>
            <a:br>
              <a:rPr lang="zh-TW" altLang="en-US" sz="2000" dirty="0"/>
            </a:br>
            <a:r>
              <a:rPr lang="zh-TW" altLang="en-US" sz="2000" dirty="0"/>
              <a:t>　</a:t>
            </a:r>
            <a:r>
              <a:rPr lang="en-US" altLang="zh-TW" sz="2000" dirty="0"/>
              <a:t>02287614711652531743087737</a:t>
            </a:r>
            <a:r>
              <a:rPr lang="zh-TW" altLang="en-US" sz="2000" dirty="0"/>
              <a:t/>
            </a:r>
            <a:br>
              <a:rPr lang="zh-TW" altLang="en-US" sz="2000" dirty="0"/>
            </a:br>
            <a:r>
              <a:rPr lang="zh-TW" altLang="en-US" sz="2000" dirty="0"/>
              <a:t>　</a:t>
            </a:r>
            <a:r>
              <a:rPr lang="en-US" altLang="zh-TW" sz="2000" dirty="0"/>
              <a:t>814467999489</a:t>
            </a:r>
            <a:endParaRPr lang="zh-TW" altLang="en-US" sz="2000" dirty="0"/>
          </a:p>
        </p:txBody>
      </p:sp>
      <p:sp>
        <p:nvSpPr>
          <p:cNvPr id="8" name="乘號 7"/>
          <p:cNvSpPr/>
          <p:nvPr/>
        </p:nvSpPr>
        <p:spPr>
          <a:xfrm>
            <a:off x="4150426" y="4268603"/>
            <a:ext cx="843148" cy="1223476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4886944" y="4142483"/>
            <a:ext cx="4020292" cy="1477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36746043666799590428244633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　　</a:t>
            </a:r>
            <a:r>
              <a:rPr lang="en-US" altLang="zh-TW" dirty="0"/>
              <a:t>79962795263227915816434308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　　</a:t>
            </a:r>
            <a:r>
              <a:rPr lang="en-US" altLang="zh-TW" dirty="0"/>
              <a:t>76426760322838157396665112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　　</a:t>
            </a:r>
            <a:r>
              <a:rPr lang="en-US" altLang="zh-TW" dirty="0"/>
              <a:t>79233373417143396810270092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　　</a:t>
            </a:r>
            <a:r>
              <a:rPr lang="en-US" altLang="zh-TW" dirty="0"/>
              <a:t>798736308917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015673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402226"/>
            <a:ext cx="9144000" cy="207593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sz="4950" dirty="0"/>
              <a:t>RSA</a:t>
            </a:r>
            <a:r>
              <a:rPr lang="zh-TW" altLang="en-US" sz="3600" dirty="0"/>
              <a:t>加解密</a:t>
            </a:r>
            <a:r>
              <a:rPr lang="en-US" altLang="zh-TW" sz="4950" dirty="0"/>
              <a:t>using </a:t>
            </a:r>
            <a:r>
              <a:rPr lang="en-US" altLang="zh-TW" sz="495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openssl</a:t>
            </a:r>
            <a:r>
              <a:rPr lang="zh-TW" altLang="en-US" sz="49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3166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6696760"/>
              </p:ext>
            </p:extLst>
          </p:nvPr>
        </p:nvGraphicFramePr>
        <p:xfrm>
          <a:off x="208520" y="960914"/>
          <a:ext cx="8675988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5756"/>
                <a:gridCol w="7420232"/>
              </a:tblGrid>
              <a:tr h="278130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/>
                </a:tc>
              </a:tr>
              <a:tr h="502920">
                <a:tc>
                  <a:txBody>
                    <a:bodyPr/>
                    <a:lstStyle/>
                    <a:p>
                      <a:r>
                        <a:rPr lang="zh-TW" altLang="en-US" sz="1400" b="1" dirty="0" smtClean="0"/>
                        <a:t>產生私鑰</a:t>
                      </a:r>
                      <a:endParaRPr lang="zh-TW" altLang="en-US" sz="1400" b="1" dirty="0"/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dirty="0" err="1" smtClean="0"/>
                        <a:t>openssl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err="1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genrsa</a:t>
                      </a:r>
                      <a:r>
                        <a:rPr lang="en-US" altLang="zh-TW" sz="1800" dirty="0" smtClean="0"/>
                        <a:t> -out </a:t>
                      </a:r>
                      <a:r>
                        <a:rPr lang="en-US" altLang="zh-TW" sz="1800" dirty="0" err="1" smtClean="0"/>
                        <a:t>private.pem</a:t>
                      </a:r>
                      <a:endParaRPr lang="en-US" altLang="zh-TW" sz="1800" dirty="0" smtClean="0"/>
                    </a:p>
                    <a:p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預設會產生長度為 </a:t>
                      </a:r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512 bit </a:t>
                      </a:r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的私鑰</a:t>
                      </a:r>
                      <a:endParaRPr lang="zh-TW" altLang="en-US" sz="11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</a:tr>
              <a:tr h="8686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dirty="0" smtClean="0"/>
                        <a:t>以指令參數來產生私鑰</a:t>
                      </a: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 err="1" smtClean="0"/>
                        <a:t>openssl</a:t>
                      </a:r>
                      <a:r>
                        <a:rPr lang="en-US" altLang="zh-TW" sz="2100" dirty="0" smtClean="0"/>
                        <a:t> </a:t>
                      </a:r>
                      <a:r>
                        <a:rPr lang="en-US" altLang="zh-TW" sz="2100" dirty="0" err="1" smtClean="0"/>
                        <a:t>genrsa</a:t>
                      </a:r>
                      <a:r>
                        <a:rPr lang="en-US" altLang="zh-TW" sz="2100" dirty="0" smtClean="0"/>
                        <a:t> -out </a:t>
                      </a:r>
                      <a:r>
                        <a:rPr lang="en-US" altLang="zh-TW" sz="2100" dirty="0" err="1" smtClean="0"/>
                        <a:t>private.pem</a:t>
                      </a:r>
                      <a:r>
                        <a:rPr lang="en-US" altLang="zh-TW" sz="2100" dirty="0" smtClean="0"/>
                        <a:t> </a:t>
                      </a:r>
                      <a:r>
                        <a:rPr lang="en-US" altLang="zh-TW" sz="21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1024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產生 </a:t>
                      </a:r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1024 bit </a:t>
                      </a:r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長度的私鑰</a:t>
                      </a:r>
                      <a:endParaRPr lang="en-US" altLang="zh-TW" sz="11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愈長的私鑰被破解的機率愈低</a:t>
                      </a:r>
                      <a:endParaRPr lang="en-US" altLang="zh-TW" sz="11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但使用加密與解密的時間也會愈長</a:t>
                      </a: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</a:tr>
              <a:tr h="982980">
                <a:tc>
                  <a:txBody>
                    <a:bodyPr/>
                    <a:lstStyle/>
                    <a:p>
                      <a:r>
                        <a:rPr lang="zh-TW" altLang="en-US" sz="1400" b="1" dirty="0" smtClean="0"/>
                        <a:t>使用 </a:t>
                      </a:r>
                      <a:r>
                        <a:rPr lang="en-US" altLang="zh-TW" sz="1400" b="1" dirty="0" smtClean="0"/>
                        <a:t>RSA </a:t>
                      </a:r>
                      <a:r>
                        <a:rPr lang="zh-TW" altLang="en-US" sz="1400" b="1" dirty="0" smtClean="0"/>
                        <a:t>私鑰產生相對應的公鑰</a:t>
                      </a:r>
                      <a:endParaRPr lang="zh-TW" alt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err="1" smtClean="0"/>
                        <a:t>openssl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err="1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rsa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smtClean="0">
                          <a:solidFill>
                            <a:srgbClr val="7030A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-in </a:t>
                      </a:r>
                      <a:r>
                        <a:rPr lang="en-US" altLang="zh-TW" sz="1800" b="1" dirty="0" err="1" smtClean="0">
                          <a:solidFill>
                            <a:srgbClr val="7030A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private.pem</a:t>
                      </a:r>
                      <a:r>
                        <a:rPr lang="en-US" altLang="zh-TW" sz="1800" b="1" dirty="0" smtClean="0">
                          <a:solidFill>
                            <a:srgbClr val="7030A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altLang="zh-TW" sz="1800" dirty="0" smtClean="0"/>
                        <a:t>-out </a:t>
                      </a:r>
                      <a:r>
                        <a:rPr lang="en-US" altLang="zh-TW" sz="1800" dirty="0" err="1" smtClean="0"/>
                        <a:t>public.pem</a:t>
                      </a:r>
                      <a:r>
                        <a:rPr lang="en-US" altLang="zh-TW" sz="1800" dirty="0" smtClean="0"/>
                        <a:t> -</a:t>
                      </a:r>
                      <a:r>
                        <a:rPr lang="en-US" altLang="zh-TW" sz="1800" dirty="0" err="1" smtClean="0"/>
                        <a:t>outform</a:t>
                      </a:r>
                      <a:r>
                        <a:rPr lang="en-US" altLang="zh-TW" sz="1800" dirty="0" smtClean="0"/>
                        <a:t> PEM –</a:t>
                      </a:r>
                      <a:r>
                        <a:rPr lang="en-US" altLang="zh-TW" sz="1800" dirty="0" err="1" smtClean="0"/>
                        <a:t>pubout</a:t>
                      </a:r>
                      <a:endParaRPr lang="en-US" altLang="zh-TW" sz="1800" dirty="0" smtClean="0"/>
                    </a:p>
                    <a:p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-out" </a:t>
                      </a:r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參數指定產生的公鑰檔案名稱</a:t>
                      </a:r>
                      <a:endParaRPr lang="en-US" altLang="zh-TW" sz="11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"-</a:t>
                      </a:r>
                      <a:r>
                        <a:rPr lang="en-US" altLang="zh-TW" sz="1100" b="1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outform</a:t>
                      </a:r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" </a:t>
                      </a:r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參數指定公鑰的輸出格式</a:t>
                      </a:r>
                      <a:endParaRPr lang="en-US" altLang="zh-TW" sz="11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"-</a:t>
                      </a:r>
                      <a:r>
                        <a:rPr lang="en-US" altLang="zh-TW" sz="1100" b="1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pubout</a:t>
                      </a:r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" </a:t>
                      </a:r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參數結尾</a:t>
                      </a:r>
                      <a:endParaRPr lang="en-US" altLang="zh-TW" sz="11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執行後，</a:t>
                      </a:r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OpenSSL </a:t>
                      </a:r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會產生 </a:t>
                      </a:r>
                      <a:r>
                        <a:rPr lang="en-US" altLang="zh-TW" sz="1100" b="1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public.pem</a:t>
                      </a:r>
                      <a:r>
                        <a:rPr lang="en-US" altLang="zh-TW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zh-TW" altLang="en-US" sz="11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的檔案在磁碟中</a:t>
                      </a:r>
                      <a:endParaRPr lang="zh-TW" altLang="en-US" sz="11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8580" marR="68580" marT="34290" marB="34290"/>
                </a:tc>
              </a:tr>
              <a:tr h="982980">
                <a:tc>
                  <a:txBody>
                    <a:bodyPr/>
                    <a:lstStyle/>
                    <a:p>
                      <a:r>
                        <a:rPr lang="zh-TW" altLang="en-US" sz="1400" b="1" dirty="0" smtClean="0"/>
                        <a:t>使用公鑰</a:t>
                      </a:r>
                      <a:endParaRPr lang="en-US" altLang="zh-TW" sz="1400" b="1" dirty="0" smtClean="0"/>
                    </a:p>
                    <a:p>
                      <a:r>
                        <a:rPr lang="zh-TW" altLang="en-US" sz="1400" b="1" dirty="0" smtClean="0"/>
                        <a:t>加密檔案</a:t>
                      </a:r>
                      <a:endParaRPr lang="zh-TW" alt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err="1" smtClean="0"/>
                        <a:t>openssl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err="1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rsautl</a:t>
                      </a:r>
                      <a:r>
                        <a:rPr lang="en-US" altLang="zh-TW" sz="18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altLang="zh-TW" sz="1800" b="1" dirty="0" smtClean="0">
                          <a:solidFill>
                            <a:srgbClr val="00B05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-encrypt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  <a:r>
                        <a:rPr lang="en-US" altLang="zh-TW" sz="1800" b="1" dirty="0" err="1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inkey</a:t>
                      </a:r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altLang="zh-TW" sz="1800" b="1" dirty="0" err="1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public.pem</a:t>
                      </a:r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altLang="zh-TW" sz="1800" dirty="0" smtClean="0"/>
                        <a:t>-</a:t>
                      </a:r>
                      <a:r>
                        <a:rPr lang="en-US" altLang="zh-TW" sz="1800" dirty="0" err="1" smtClean="0"/>
                        <a:t>pubin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b="1" dirty="0" smtClean="0">
                          <a:solidFill>
                            <a:srgbClr val="7030A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-in file </a:t>
                      </a:r>
                      <a:r>
                        <a:rPr lang="en-US" altLang="zh-TW" sz="1800" b="1" dirty="0" smtClean="0">
                          <a:solidFill>
                            <a:srgbClr val="00B0F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-out </a:t>
                      </a:r>
                      <a:r>
                        <a:rPr lang="en-US" altLang="zh-TW" sz="1800" b="1" dirty="0" err="1" smtClean="0">
                          <a:solidFill>
                            <a:srgbClr val="00B0F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file.rsa</a:t>
                      </a:r>
                      <a:endParaRPr lang="en-US" altLang="zh-TW" sz="1800" b="1" dirty="0" smtClean="0">
                        <a:solidFill>
                          <a:srgbClr val="00B0F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r>
                        <a:rPr lang="en-US" altLang="zh-TW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"-</a:t>
                      </a:r>
                      <a:r>
                        <a:rPr lang="en-US" altLang="zh-TW" sz="1100" b="1" dirty="0" err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inkey</a:t>
                      </a:r>
                      <a:r>
                        <a:rPr lang="en-US" altLang="zh-TW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" </a:t>
                      </a:r>
                      <a:r>
                        <a:rPr lang="zh-TW" altLang="en-US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參數指定密鑰檔案，</a:t>
                      </a:r>
                      <a:r>
                        <a:rPr lang="en-US" altLang="zh-TW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"-</a:t>
                      </a:r>
                      <a:r>
                        <a:rPr lang="en-US" altLang="zh-TW" sz="1100" b="1" dirty="0" err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pubin</a:t>
                      </a:r>
                      <a:r>
                        <a:rPr lang="en-US" altLang="zh-TW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" </a:t>
                      </a:r>
                      <a:r>
                        <a:rPr lang="zh-TW" altLang="en-US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參數將公鑰產生於加密檔案中，</a:t>
                      </a:r>
                      <a:endParaRPr lang="en-US" altLang="zh-TW" sz="1100" b="1" dirty="0" smtClean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r>
                        <a:rPr lang="en-US" altLang="zh-TW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"-in" </a:t>
                      </a:r>
                      <a:r>
                        <a:rPr lang="zh-TW" altLang="en-US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參數指定欲加密的檔案，以及 </a:t>
                      </a:r>
                      <a:r>
                        <a:rPr lang="en-US" altLang="zh-TW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"-out" </a:t>
                      </a:r>
                      <a:r>
                        <a:rPr lang="zh-TW" altLang="en-US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參數指定加密後的檔案名稱</a:t>
                      </a:r>
                      <a:endParaRPr lang="en-US" altLang="zh-TW" sz="1100" b="1" dirty="0" smtClean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r>
                        <a:rPr lang="zh-TW" altLang="en-US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執行後，</a:t>
                      </a:r>
                      <a:r>
                        <a:rPr lang="en-US" altLang="zh-TW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OpenSSL </a:t>
                      </a:r>
                      <a:r>
                        <a:rPr lang="zh-TW" altLang="en-US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會產生 </a:t>
                      </a:r>
                      <a:r>
                        <a:rPr lang="en-US" altLang="zh-TW" sz="1100" b="1" dirty="0" err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file.rsa</a:t>
                      </a:r>
                      <a:r>
                        <a:rPr lang="en-US" altLang="zh-TW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zh-TW" altLang="en-US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的檔案在磁碟中。</a:t>
                      </a:r>
                    </a:p>
                    <a:p>
                      <a:r>
                        <a:rPr lang="en-US" altLang="zh-TW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RSA </a:t>
                      </a:r>
                      <a:r>
                        <a:rPr lang="zh-TW" altLang="en-US" sz="1100" b="1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非對稱式加解密演算法因為先天的限制，無法加密過大的檔案</a:t>
                      </a:r>
                      <a:endParaRPr lang="zh-TW" altLang="en-US" sz="11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8580" marR="68580" marT="34290" marB="34290"/>
                </a:tc>
              </a:tr>
              <a:tr h="480060">
                <a:tc>
                  <a:txBody>
                    <a:bodyPr/>
                    <a:lstStyle/>
                    <a:p>
                      <a:r>
                        <a:rPr lang="zh-TW" altLang="en-US" sz="1400" b="1" dirty="0" smtClean="0"/>
                        <a:t>使用 私鑰</a:t>
                      </a:r>
                      <a:endParaRPr lang="en-US" altLang="zh-TW" sz="1400" b="1" dirty="0" smtClean="0"/>
                    </a:p>
                    <a:p>
                      <a:r>
                        <a:rPr lang="zh-TW" altLang="en-US" sz="1400" b="1" dirty="0" smtClean="0"/>
                        <a:t>解密檔案</a:t>
                      </a:r>
                      <a:endParaRPr lang="zh-TW" alt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err="1" smtClean="0"/>
                        <a:t>openssl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dirty="0" err="1" smtClean="0"/>
                        <a:t>rsautl</a:t>
                      </a:r>
                      <a:r>
                        <a:rPr lang="en-US" altLang="zh-TW" sz="1800" dirty="0" smtClean="0"/>
                        <a:t> -decrypt -</a:t>
                      </a:r>
                      <a:r>
                        <a:rPr lang="en-US" altLang="zh-TW" sz="1800" dirty="0" err="1" smtClean="0"/>
                        <a:t>inkey</a:t>
                      </a:r>
                      <a:r>
                        <a:rPr lang="en-US" altLang="zh-TW" sz="1800" dirty="0" smtClean="0"/>
                        <a:t> </a:t>
                      </a:r>
                      <a:r>
                        <a:rPr lang="en-US" altLang="zh-TW" sz="1800" dirty="0" err="1" smtClean="0"/>
                        <a:t>private.pem</a:t>
                      </a:r>
                      <a:r>
                        <a:rPr lang="en-US" altLang="zh-TW" sz="1800" dirty="0" smtClean="0"/>
                        <a:t> -in </a:t>
                      </a:r>
                      <a:r>
                        <a:rPr lang="en-US" altLang="zh-TW" sz="1800" dirty="0" err="1" smtClean="0"/>
                        <a:t>file.rsa</a:t>
                      </a:r>
                      <a:r>
                        <a:rPr lang="en-US" altLang="zh-TW" sz="1800" dirty="0" smtClean="0"/>
                        <a:t> -out file</a:t>
                      </a:r>
                    </a:p>
                    <a:p>
                      <a:endParaRPr lang="zh-TW" alt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633928" y="5545609"/>
            <a:ext cx="368677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350" dirty="0"/>
              <a:t>https://www.openfoundry.org/tech-column/8615</a:t>
            </a:r>
            <a:endParaRPr lang="zh-TW" altLang="en-US" sz="1350" dirty="0"/>
          </a:p>
        </p:txBody>
      </p:sp>
    </p:spTree>
    <p:extLst>
      <p:ext uri="{BB962C8B-B14F-4D97-AF65-F5344CB8AC3E}">
        <p14:creationId xmlns:p14="http://schemas.microsoft.com/office/powerpoint/2010/main" val="3806115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6600" dirty="0"/>
              <a:t>HASH </a:t>
            </a:r>
          </a:p>
          <a:p>
            <a:r>
              <a:rPr lang="zh-TW" altLang="en-US" sz="6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單向</a:t>
            </a:r>
            <a:r>
              <a:rPr lang="zh-TW" altLang="en-US" sz="6600" dirty="0"/>
              <a:t>雜湊函數</a:t>
            </a:r>
            <a:endParaRPr lang="en-US" altLang="zh-TW" sz="6600" dirty="0"/>
          </a:p>
        </p:txBody>
      </p:sp>
      <p:sp>
        <p:nvSpPr>
          <p:cNvPr id="5" name="矩形 4"/>
          <p:cNvSpPr/>
          <p:nvPr/>
        </p:nvSpPr>
        <p:spPr>
          <a:xfrm>
            <a:off x="4032935" y="711757"/>
            <a:ext cx="756938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zh-TW" alt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65582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圖說文字 4"/>
          <p:cNvSpPr/>
          <p:nvPr/>
        </p:nvSpPr>
        <p:spPr>
          <a:xfrm>
            <a:off x="0" y="2"/>
            <a:ext cx="9144000" cy="1121949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3600" dirty="0"/>
              <a:t>HASH </a:t>
            </a:r>
            <a:r>
              <a:rPr lang="zh-TW" altLang="en-US" sz="3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單向</a:t>
            </a:r>
            <a:r>
              <a:rPr lang="zh-TW" altLang="en-US" sz="3600" dirty="0"/>
              <a:t>雜湊函數</a:t>
            </a:r>
            <a:endParaRPr lang="en-US" altLang="zh-TW" sz="3600" dirty="0"/>
          </a:p>
          <a:p>
            <a:r>
              <a:rPr lang="zh-TW" altLang="en-US" sz="1600" dirty="0"/>
              <a:t>訊息摘要函數</a:t>
            </a:r>
            <a:r>
              <a:rPr lang="en-US" altLang="zh-TW" sz="1600" dirty="0"/>
              <a:t>message digest function </a:t>
            </a:r>
          </a:p>
          <a:p>
            <a:r>
              <a:rPr lang="zh-TW" altLang="en-US" sz="1600" dirty="0"/>
              <a:t>密碼雜湊函數</a:t>
            </a:r>
            <a:r>
              <a:rPr lang="en-US" altLang="zh-TW" sz="1600" dirty="0"/>
              <a:t>cryptographic hash function </a:t>
            </a:r>
            <a:endParaRPr lang="zh-TW" altLang="en-US" sz="1600" dirty="0"/>
          </a:p>
        </p:txBody>
      </p:sp>
      <p:sp>
        <p:nvSpPr>
          <p:cNvPr id="6" name="矩形 5"/>
          <p:cNvSpPr/>
          <p:nvPr/>
        </p:nvSpPr>
        <p:spPr>
          <a:xfrm>
            <a:off x="3081647" y="6417415"/>
            <a:ext cx="5872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http://www.unixwiz.net/techtips/iguide-crypto-hashes.html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782" y="1216951"/>
            <a:ext cx="4111888" cy="500268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02032" y="1674420"/>
            <a:ext cx="2410691" cy="100940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Message</a:t>
            </a:r>
          </a:p>
          <a:p>
            <a:pPr algn="ctr"/>
            <a:r>
              <a:rPr lang="zh-TW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訊息</a:t>
            </a:r>
          </a:p>
        </p:txBody>
      </p:sp>
      <p:sp>
        <p:nvSpPr>
          <p:cNvPr id="9" name="矩形 8"/>
          <p:cNvSpPr/>
          <p:nvPr/>
        </p:nvSpPr>
        <p:spPr>
          <a:xfrm>
            <a:off x="502031" y="3287485"/>
            <a:ext cx="1270660" cy="100940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單向</a:t>
            </a:r>
            <a:r>
              <a:rPr lang="zh-TW" altLang="en-US" b="1" dirty="0">
                <a:solidFill>
                  <a:schemeClr val="tx1"/>
                </a:solidFill>
              </a:rPr>
              <a:t>雜湊函數</a:t>
            </a:r>
            <a:endParaRPr lang="en-US" altLang="zh-TW" b="1" dirty="0">
              <a:solidFill>
                <a:schemeClr val="tx1"/>
              </a:solidFill>
            </a:endParaRPr>
          </a:p>
        </p:txBody>
      </p:sp>
      <p:cxnSp>
        <p:nvCxnSpPr>
          <p:cNvPr id="11" name="直線單箭頭接點 10"/>
          <p:cNvCxnSpPr/>
          <p:nvPr/>
        </p:nvCxnSpPr>
        <p:spPr>
          <a:xfrm>
            <a:off x="941418" y="2683824"/>
            <a:ext cx="0" cy="60366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>
            <a:off x="941418" y="4391891"/>
            <a:ext cx="0" cy="60366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564486" y="5063283"/>
            <a:ext cx="2410690" cy="100940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Hash Value</a:t>
            </a:r>
          </a:p>
          <a:p>
            <a:pPr algn="ctr"/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雜湊值</a:t>
            </a:r>
            <a:endParaRPr lang="zh-TW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5" name="直線單箭頭接點 14"/>
          <p:cNvCxnSpPr/>
          <p:nvPr/>
        </p:nvCxnSpPr>
        <p:spPr>
          <a:xfrm flipH="1" flipV="1">
            <a:off x="2265518" y="2985654"/>
            <a:ext cx="17813" cy="200989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flipH="1">
            <a:off x="1998322" y="2985653"/>
            <a:ext cx="522514" cy="100495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/>
          <p:cNvCxnSpPr/>
          <p:nvPr/>
        </p:nvCxnSpPr>
        <p:spPr>
          <a:xfrm>
            <a:off x="1998324" y="2985654"/>
            <a:ext cx="552201" cy="10049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2517747" y="3221180"/>
            <a:ext cx="16891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無法從雜湊值</a:t>
            </a:r>
          </a:p>
          <a:p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反算出訊息</a:t>
            </a:r>
            <a:endParaRPr lang="en-US" altLang="zh-TW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所以叫</a:t>
            </a: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單向</a:t>
            </a:r>
          </a:p>
        </p:txBody>
      </p:sp>
      <p:sp>
        <p:nvSpPr>
          <p:cNvPr id="28" name="矩形 27"/>
          <p:cNvSpPr/>
          <p:nvPr/>
        </p:nvSpPr>
        <p:spPr>
          <a:xfrm>
            <a:off x="5987728" y="119775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只有</a:t>
            </a:r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單向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18975" y="1262997"/>
            <a:ext cx="16015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原像</a:t>
            </a:r>
            <a:r>
              <a:rPr lang="en-US" altLang="zh-TW" dirty="0"/>
              <a:t>pre-image</a:t>
            </a:r>
            <a:endParaRPr lang="zh-TW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416953" y="6089836"/>
            <a:ext cx="26236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訊息摘要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message digest </a:t>
            </a:r>
          </a:p>
          <a:p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指紋</a:t>
            </a:r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finger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print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921908" y="5349033"/>
            <a:ext cx="29546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任意長度的訊息</a:t>
            </a:r>
            <a:r>
              <a:rPr lang="zh-TW" altLang="en-US" dirty="0"/>
              <a:t>計算後得到</a:t>
            </a:r>
            <a:endParaRPr lang="en-US" altLang="zh-TW" dirty="0"/>
          </a:p>
          <a:p>
            <a:r>
              <a:rPr lang="zh-TW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固定長度的雜湊值</a:t>
            </a:r>
          </a:p>
        </p:txBody>
      </p:sp>
    </p:spTree>
    <p:extLst>
      <p:ext uri="{BB962C8B-B14F-4D97-AF65-F5344CB8AC3E}">
        <p14:creationId xmlns:p14="http://schemas.microsoft.com/office/powerpoint/2010/main" val="397274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164757"/>
            <a:ext cx="9144000" cy="1285101"/>
          </a:xfrm>
          <a:solidFill>
            <a:schemeClr val="accent4">
              <a:lumMod val="50000"/>
            </a:schemeClr>
          </a:solidFill>
        </p:spPr>
        <p:txBody>
          <a:bodyPr>
            <a:normAutofit fontScale="90000"/>
          </a:bodyPr>
          <a:lstStyle/>
          <a:p>
            <a:r>
              <a:rPr lang="en-US" altLang="zh-TW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Modern </a:t>
            </a:r>
            <a:r>
              <a:rPr lang="en-US" altLang="zh-TW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Cipher@openssl</a:t>
            </a:r>
            <a:r>
              <a:rPr lang="zh-TW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zh-TW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zh-TW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本課程將主要以</a:t>
            </a:r>
            <a:r>
              <a:rPr lang="en-US" altLang="zh-TW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openssl</a:t>
            </a:r>
            <a:r>
              <a:rPr lang="zh-TW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來示範現代密碼的加解密</a:t>
            </a:r>
            <a:r>
              <a:rPr lang="en-US" altLang="zh-TW" sz="3600" dirty="0" smtClean="0">
                <a:solidFill>
                  <a:schemeClr val="bg1"/>
                </a:solidFill>
              </a:rPr>
              <a:t>OpenSSL</a:t>
            </a:r>
            <a:r>
              <a:rPr lang="en-US" altLang="zh-TW" sz="2100" dirty="0" smtClean="0">
                <a:solidFill>
                  <a:schemeClr val="bg1"/>
                </a:solidFill>
              </a:rPr>
              <a:t>https</a:t>
            </a:r>
            <a:r>
              <a:rPr lang="en-US" altLang="zh-TW" sz="2100" dirty="0">
                <a:solidFill>
                  <a:schemeClr val="bg1"/>
                </a:solidFill>
              </a:rPr>
              <a:t>://zh.wikipedia.org/wiki/OpenSSL</a:t>
            </a:r>
            <a:endParaRPr lang="zh-TW" altLang="en-US" sz="2100" dirty="0">
              <a:solidFill>
                <a:schemeClr val="bg1"/>
              </a:solidFill>
            </a:endParaRP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105" y="1562087"/>
            <a:ext cx="8955895" cy="4781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285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1567472"/>
              </p:ext>
            </p:extLst>
          </p:nvPr>
        </p:nvGraphicFramePr>
        <p:xfrm>
          <a:off x="104776" y="1188720"/>
          <a:ext cx="8873299" cy="566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1001"/>
                <a:gridCol w="7952298"/>
              </a:tblGrid>
              <a:tr h="126484">
                <a:tc>
                  <a:txBody>
                    <a:bodyPr/>
                    <a:lstStyle/>
                    <a:p>
                      <a:endParaRPr lang="zh-TW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b="1" dirty="0" smtClean="0"/>
                        <a:t>MD4</a:t>
                      </a:r>
                      <a:endParaRPr lang="zh-TW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altLang="zh-TW" sz="1400" b="1" dirty="0" err="1" smtClean="0"/>
                        <a:t>Rivest</a:t>
                      </a:r>
                      <a:r>
                        <a:rPr lang="en-US" altLang="zh-TW" sz="1400" b="1" dirty="0" smtClean="0"/>
                        <a:t>(1990) | </a:t>
                      </a:r>
                      <a:r>
                        <a:rPr lang="zh-TW" altLang="en-US" sz="1400" b="1" dirty="0" smtClean="0"/>
                        <a:t>雜湊值的長度為</a:t>
                      </a:r>
                      <a:r>
                        <a:rPr lang="en-US" altLang="zh-TW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128 </a:t>
                      </a:r>
                      <a:r>
                        <a:rPr lang="zh-TW" altLang="en-US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位元</a:t>
                      </a:r>
                      <a:r>
                        <a:rPr lang="en-US" altLang="zh-TW" sz="1400" b="1" dirty="0" smtClean="0"/>
                        <a:t>(RFC 1186 </a:t>
                      </a:r>
                      <a:r>
                        <a:rPr lang="zh-TW" altLang="en-US" sz="1400" b="1" dirty="0" smtClean="0"/>
                        <a:t>，修改版</a:t>
                      </a:r>
                      <a:r>
                        <a:rPr lang="en-US" altLang="zh-TW" sz="1400" b="1" dirty="0" smtClean="0"/>
                        <a:t>RFC 1320)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altLang="zh-TW" sz="1400" b="1" dirty="0" err="1" smtClean="0"/>
                        <a:t>Dobbeertin</a:t>
                      </a:r>
                      <a:r>
                        <a:rPr lang="en-US" altLang="zh-TW" sz="1400" b="1" dirty="0" smtClean="0"/>
                        <a:t> </a:t>
                      </a:r>
                      <a:r>
                        <a:rPr lang="zh-TW" altLang="en-US" sz="1400" b="1" dirty="0" smtClean="0"/>
                        <a:t>發現了</a:t>
                      </a:r>
                      <a:r>
                        <a:rPr lang="en-US" altLang="zh-TW" sz="1400" b="1" dirty="0" smtClean="0"/>
                        <a:t>MD4 </a:t>
                      </a:r>
                      <a:r>
                        <a:rPr lang="zh-TW" altLang="en-US" sz="1400" b="1" dirty="0" smtClean="0"/>
                        <a:t>雜湊值的碰撞方法，所以並不安全。</a:t>
                      </a:r>
                      <a:endParaRPr lang="zh-TW" altLang="en-US" sz="1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b="1" dirty="0" smtClean="0"/>
                        <a:t>MD5</a:t>
                      </a:r>
                      <a:endParaRPr lang="zh-TW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altLang="zh-TW" sz="1400" b="1" dirty="0" err="1" smtClean="0"/>
                        <a:t>Rivest</a:t>
                      </a:r>
                      <a:r>
                        <a:rPr lang="en-US" altLang="zh-TW" sz="1400" b="1" dirty="0" smtClean="0"/>
                        <a:t> (1991) |</a:t>
                      </a:r>
                      <a:r>
                        <a:rPr lang="zh-TW" altLang="en-US" sz="1400" b="1" dirty="0" smtClean="0"/>
                        <a:t>雜湊值的長度為</a:t>
                      </a:r>
                      <a:r>
                        <a:rPr lang="en-US" altLang="zh-TW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128 </a:t>
                      </a:r>
                      <a:r>
                        <a:rPr lang="zh-TW" altLang="en-US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位元</a:t>
                      </a:r>
                      <a:r>
                        <a:rPr lang="en-US" altLang="zh-TW" sz="1400" b="1" dirty="0" smtClean="0"/>
                        <a:t>(RFC</a:t>
                      </a:r>
                      <a:r>
                        <a:rPr lang="zh-TW" altLang="en-US" sz="1400" b="1" dirty="0" smtClean="0"/>
                        <a:t> </a:t>
                      </a:r>
                      <a:r>
                        <a:rPr lang="en-US" altLang="zh-TW" sz="1400" b="1" dirty="0" smtClean="0"/>
                        <a:t>l321)</a:t>
                      </a:r>
                      <a:endParaRPr lang="zh-TW" altLang="en-US" sz="1400" b="1" dirty="0" smtClean="0"/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altLang="zh-TW" sz="1400" b="1" dirty="0" smtClean="0"/>
                        <a:t>MD5 </a:t>
                      </a:r>
                      <a:r>
                        <a:rPr lang="zh-TW" altLang="en-US" sz="1400" b="1" dirty="0" smtClean="0"/>
                        <a:t>的強碰撞抵抗性已經被破解</a:t>
                      </a:r>
                      <a:endParaRPr lang="zh-TW" altLang="en-US" sz="1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b="1" dirty="0" smtClean="0"/>
                        <a:t>SHA-1</a:t>
                      </a:r>
                      <a:endParaRPr lang="zh-TW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p"/>
                      </a:pPr>
                      <a:r>
                        <a:rPr lang="en-US" altLang="zh-TW" sz="1400" b="1" dirty="0" smtClean="0"/>
                        <a:t>NIST (National Institute of Standards and Technology) 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p"/>
                      </a:pPr>
                      <a:r>
                        <a:rPr lang="zh-TW" altLang="en-US" sz="1400" b="1" dirty="0" smtClean="0"/>
                        <a:t>雜湊值的長度為</a:t>
                      </a:r>
                      <a:r>
                        <a:rPr lang="en-US" altLang="zh-TW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160 </a:t>
                      </a:r>
                      <a:r>
                        <a:rPr lang="zh-TW" altLang="en-US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位元</a:t>
                      </a:r>
                      <a:endParaRPr lang="en-US" altLang="zh-TW" sz="1400" b="1" dirty="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marL="285750" indent="-285750">
                        <a:buFont typeface="Wingdings" panose="05000000000000000000" pitchFamily="2" charset="2"/>
                        <a:buChar char="p"/>
                      </a:pPr>
                      <a:r>
                        <a:rPr lang="en-US" altLang="zh-TW" sz="1400" b="1" dirty="0" smtClean="0"/>
                        <a:t>1993 </a:t>
                      </a:r>
                      <a:r>
                        <a:rPr lang="zh-TW" altLang="en-US" sz="1400" b="1" dirty="0" smtClean="0"/>
                        <a:t>年美國發表 </a:t>
                      </a:r>
                      <a:r>
                        <a:rPr lang="en-US" altLang="zh-TW" sz="1400" b="1" dirty="0" smtClean="0"/>
                        <a:t>FIPS PUB 180 </a:t>
                      </a:r>
                      <a:r>
                        <a:rPr lang="zh-TW" altLang="en-US" sz="1400" b="1" dirty="0" smtClean="0"/>
                        <a:t>稱為</a:t>
                      </a:r>
                      <a:r>
                        <a:rPr lang="en-US" altLang="zh-TW" sz="1400" b="1" dirty="0" smtClean="0"/>
                        <a:t>SHA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p"/>
                      </a:pPr>
                      <a:r>
                        <a:rPr lang="en-US" altLang="zh-TW" sz="1400" b="1" dirty="0" smtClean="0"/>
                        <a:t>1995 </a:t>
                      </a:r>
                      <a:r>
                        <a:rPr lang="zh-TW" altLang="en-US" sz="1400" b="1" dirty="0" smtClean="0"/>
                        <a:t>年發表的修改版</a:t>
                      </a:r>
                      <a:r>
                        <a:rPr lang="en-US" altLang="zh-TW" sz="1400" b="1" dirty="0" smtClean="0"/>
                        <a:t>FIPS PUB 180-1 </a:t>
                      </a:r>
                      <a:r>
                        <a:rPr lang="zh-TW" altLang="en-US" sz="1400" b="1" dirty="0" smtClean="0"/>
                        <a:t>稱作</a:t>
                      </a:r>
                      <a:r>
                        <a:rPr lang="en-US" altLang="zh-TW" sz="1400" b="1" dirty="0" smtClean="0"/>
                        <a:t>SHA-1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p"/>
                      </a:pPr>
                      <a:r>
                        <a:rPr lang="en-US" altLang="zh-TW" sz="1400" b="1" dirty="0" smtClean="0"/>
                        <a:t>2005 </a:t>
                      </a:r>
                      <a:r>
                        <a:rPr lang="zh-TW" altLang="en-US" sz="1400" b="1" dirty="0" smtClean="0"/>
                        <a:t>年</a:t>
                      </a:r>
                      <a:r>
                        <a:rPr lang="en-US" altLang="zh-TW" sz="1400" b="1" dirty="0" smtClean="0"/>
                        <a:t>SHA-I </a:t>
                      </a:r>
                      <a:r>
                        <a:rPr lang="zh-TW" altLang="en-US" sz="1400" b="1" dirty="0" smtClean="0"/>
                        <a:t>的強碰撞抵抗性被破解</a:t>
                      </a:r>
                      <a:endParaRPr lang="zh-TW" altLang="en-US" sz="1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b="1" dirty="0" smtClean="0"/>
                        <a:t>SHA-2</a:t>
                      </a:r>
                      <a:endParaRPr lang="zh-TW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u"/>
                        <a:tabLst/>
                        <a:defRPr/>
                      </a:pPr>
                      <a:r>
                        <a:rPr lang="en-US" altLang="zh-TW" sz="1400" b="1" dirty="0" smtClean="0"/>
                        <a:t>NIST (National Institute of Standards and Technology) 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u"/>
                      </a:pPr>
                      <a:r>
                        <a:rPr lang="en-US" altLang="zh-TW" sz="1400" b="1" dirty="0" smtClean="0"/>
                        <a:t>SHA-256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smtClean="0"/>
                        <a:t>SHA-384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smtClean="0"/>
                        <a:t>SHA-512 </a:t>
                      </a:r>
                      <a:r>
                        <a:rPr lang="zh-TW" altLang="en-US" sz="1400" b="1" dirty="0" smtClean="0"/>
                        <a:t>雜湊值的長度分別是</a:t>
                      </a:r>
                      <a:r>
                        <a:rPr lang="en-US" altLang="zh-TW" sz="1400" b="1" dirty="0" smtClean="0"/>
                        <a:t>256 </a:t>
                      </a:r>
                      <a:r>
                        <a:rPr lang="zh-TW" altLang="en-US" sz="1400" b="1" dirty="0" smtClean="0"/>
                        <a:t>位元、</a:t>
                      </a:r>
                      <a:r>
                        <a:rPr lang="en-US" altLang="zh-TW" sz="1400" b="1" dirty="0" smtClean="0"/>
                        <a:t>384 </a:t>
                      </a:r>
                      <a:r>
                        <a:rPr lang="zh-TW" altLang="en-US" sz="1400" b="1" dirty="0" smtClean="0"/>
                        <a:t>位元、</a:t>
                      </a:r>
                      <a:r>
                        <a:rPr lang="en-US" altLang="zh-TW" sz="1400" b="1" dirty="0" smtClean="0"/>
                        <a:t>512 </a:t>
                      </a:r>
                      <a:r>
                        <a:rPr lang="zh-TW" altLang="en-US" sz="1400" b="1" dirty="0" smtClean="0"/>
                        <a:t>位元。這些單向雜湊函數統稱為</a:t>
                      </a:r>
                      <a:r>
                        <a:rPr lang="en-US" altLang="zh-TW" sz="1400" b="1" dirty="0" smtClean="0"/>
                        <a:t>SHA-2 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u"/>
                      </a:pPr>
                      <a:r>
                        <a:rPr lang="zh-TW" altLang="en-US" sz="1400" b="1" dirty="0" smtClean="0"/>
                        <a:t>訊息的長度有限制</a:t>
                      </a:r>
                      <a:r>
                        <a:rPr lang="en-US" altLang="zh-TW" sz="1400" b="1" dirty="0" smtClean="0"/>
                        <a:t>(SHA-256 </a:t>
                      </a:r>
                      <a:r>
                        <a:rPr lang="zh-TW" altLang="en-US" sz="1400" b="1" dirty="0" smtClean="0"/>
                        <a:t>是不超過</a:t>
                      </a:r>
                      <a:r>
                        <a:rPr lang="en-US" altLang="zh-TW" sz="1400" b="1" dirty="0" smtClean="0"/>
                        <a:t>264 </a:t>
                      </a:r>
                      <a:r>
                        <a:rPr lang="zh-TW" altLang="en-US" sz="1400" b="1" dirty="0" smtClean="0"/>
                        <a:t>位元， </a:t>
                      </a:r>
                      <a:r>
                        <a:rPr lang="en-US" altLang="zh-TW" sz="1400" b="1" dirty="0" smtClean="0"/>
                        <a:t>SHA-384 </a:t>
                      </a:r>
                      <a:r>
                        <a:rPr lang="zh-TW" altLang="en-US" sz="1400" b="1" dirty="0" smtClean="0"/>
                        <a:t>與</a:t>
                      </a:r>
                      <a:r>
                        <a:rPr lang="en-US" altLang="zh-TW" sz="1400" b="1" dirty="0" smtClean="0"/>
                        <a:t>SHA-512 </a:t>
                      </a:r>
                      <a:r>
                        <a:rPr lang="zh-TW" altLang="en-US" sz="1400" b="1" dirty="0" smtClean="0"/>
                        <a:t>是不超過</a:t>
                      </a:r>
                      <a:r>
                        <a:rPr lang="en-US" altLang="zh-TW" sz="1400" b="1" dirty="0" smtClean="0"/>
                        <a:t>2128 </a:t>
                      </a:r>
                      <a:r>
                        <a:rPr lang="zh-TW" altLang="en-US" sz="1400" b="1" dirty="0" smtClean="0"/>
                        <a:t>位元</a:t>
                      </a:r>
                      <a:r>
                        <a:rPr lang="en-US" altLang="zh-TW" sz="1400" b="1" dirty="0" smtClean="0"/>
                        <a:t>)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u"/>
                      </a:pPr>
                      <a:r>
                        <a:rPr lang="zh-TW" altLang="en-US" sz="1400" b="1" dirty="0" smtClean="0"/>
                        <a:t>這些</a:t>
                      </a:r>
                      <a:r>
                        <a:rPr lang="en-US" altLang="zh-TW" sz="1400" b="1" dirty="0" smtClean="0"/>
                        <a:t>SHA-2</a:t>
                      </a:r>
                      <a:r>
                        <a:rPr lang="zh-TW" altLang="en-US" sz="1400" b="1" dirty="0" smtClean="0"/>
                        <a:t>單向雜湊函數與</a:t>
                      </a:r>
                      <a:r>
                        <a:rPr lang="en-US" altLang="zh-TW" sz="1400" b="1" dirty="0" smtClean="0"/>
                        <a:t>SHA-1 </a:t>
                      </a:r>
                      <a:r>
                        <a:rPr lang="zh-TW" altLang="en-US" sz="1400" b="1" dirty="0" smtClean="0"/>
                        <a:t>公開為</a:t>
                      </a:r>
                      <a:r>
                        <a:rPr lang="en-US" altLang="zh-TW" sz="1400" b="1" dirty="0" smtClean="0"/>
                        <a:t>FIPS</a:t>
                      </a:r>
                      <a:r>
                        <a:rPr lang="zh-TW" altLang="en-US" sz="1400" b="1" dirty="0" smtClean="0"/>
                        <a:t> </a:t>
                      </a:r>
                      <a:r>
                        <a:rPr lang="en-US" altLang="zh-TW" sz="1400" b="1" dirty="0" smtClean="0"/>
                        <a:t>PUB 180-2(2002</a:t>
                      </a:r>
                      <a:r>
                        <a:rPr lang="zh-TW" altLang="en-US" sz="1400" b="1" dirty="0" smtClean="0"/>
                        <a:t>年</a:t>
                      </a:r>
                      <a:r>
                        <a:rPr lang="en-US" altLang="zh-TW" sz="1400" b="1" dirty="0" smtClean="0"/>
                        <a:t>)</a:t>
                      </a:r>
                      <a:endParaRPr lang="zh-TW" altLang="en-US" sz="1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RIPEMD-160</a:t>
                      </a:r>
                      <a:endParaRPr lang="zh-TW" altLang="en-US" sz="1400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European Union PIPE </a:t>
                      </a:r>
                      <a:r>
                        <a:rPr lang="zh-TW" altLang="en-US" sz="1400" b="1" dirty="0" smtClean="0"/>
                        <a:t>計畫設計出的</a:t>
                      </a:r>
                      <a:r>
                        <a:rPr lang="en-US" altLang="zh-TW" sz="1400" b="1" dirty="0" smtClean="0"/>
                        <a:t>RIPEMD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RIPEMD-160</a:t>
                      </a:r>
                      <a:r>
                        <a:rPr lang="zh-TW" altLang="en-US" sz="1400" b="1" dirty="0" smtClean="0"/>
                        <a:t>是</a:t>
                      </a:r>
                      <a:r>
                        <a:rPr lang="en-US" altLang="zh-TW" sz="1400" b="1" dirty="0" smtClean="0"/>
                        <a:t>RIPEMD</a:t>
                      </a:r>
                      <a:r>
                        <a:rPr lang="zh-TW" altLang="en-US" sz="1400" b="1" dirty="0" smtClean="0"/>
                        <a:t>修訂版</a:t>
                      </a:r>
                      <a:r>
                        <a:rPr lang="en-US" altLang="zh-TW" sz="1400" b="1" dirty="0" smtClean="0"/>
                        <a:t>,</a:t>
                      </a:r>
                      <a:r>
                        <a:rPr lang="zh-TW" altLang="en-US" sz="1400" b="1" dirty="0" smtClean="0"/>
                        <a:t>雜湊值長度為</a:t>
                      </a:r>
                      <a:r>
                        <a:rPr lang="en-US" altLang="zh-TW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160 </a:t>
                      </a:r>
                      <a:r>
                        <a:rPr lang="zh-TW" altLang="en-US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位元</a:t>
                      </a:r>
                      <a:endParaRPr lang="en-US" altLang="zh-TW" sz="1400" b="1" dirty="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Hans </a:t>
                      </a:r>
                      <a:r>
                        <a:rPr lang="en-US" altLang="zh-TW" sz="1400" b="1" dirty="0" err="1" smtClean="0"/>
                        <a:t>Dobbertin</a:t>
                      </a:r>
                      <a:r>
                        <a:rPr lang="en-US" altLang="zh-TW" sz="1400" b="1" dirty="0" smtClean="0"/>
                        <a:t>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err="1" smtClean="0"/>
                        <a:t>Antoon</a:t>
                      </a:r>
                      <a:r>
                        <a:rPr lang="en-US" altLang="zh-TW" sz="1400" b="1" dirty="0" smtClean="0"/>
                        <a:t> </a:t>
                      </a:r>
                      <a:r>
                        <a:rPr lang="en-US" altLang="zh-TW" sz="1400" b="1" dirty="0" err="1" smtClean="0"/>
                        <a:t>Bosselaers</a:t>
                      </a:r>
                      <a:r>
                        <a:rPr lang="en-US" altLang="zh-TW" sz="1400" b="1" dirty="0" smtClean="0"/>
                        <a:t>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smtClean="0"/>
                        <a:t>Bart </a:t>
                      </a:r>
                      <a:r>
                        <a:rPr lang="en-US" altLang="zh-TW" sz="1400" b="1" dirty="0" err="1" smtClean="0"/>
                        <a:t>Preneel</a:t>
                      </a:r>
                      <a:r>
                        <a:rPr lang="en-US" altLang="zh-TW" sz="1400" b="1" dirty="0" smtClean="0"/>
                        <a:t>(1996)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dirty="0" smtClean="0"/>
                        <a:t>還有</a:t>
                      </a:r>
                      <a:r>
                        <a:rPr lang="en-US" altLang="zh-TW" sz="1400" b="1" dirty="0" smtClean="0"/>
                        <a:t>RIPEMD-128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smtClean="0"/>
                        <a:t>RIPEMD-256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smtClean="0"/>
                        <a:t>RIPEMD-320 </a:t>
                      </a:r>
                      <a:r>
                        <a:rPr lang="zh-TW" altLang="en-US" sz="1400" b="1" dirty="0" smtClean="0"/>
                        <a:t>等版本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RIPE MD </a:t>
                      </a:r>
                      <a:r>
                        <a:rPr lang="zh-TW" altLang="en-US" sz="1400" b="1" dirty="0" smtClean="0"/>
                        <a:t>的強碰撞抵抗性在</a:t>
                      </a:r>
                      <a:r>
                        <a:rPr lang="en-US" altLang="zh-TW" sz="1400" b="1" dirty="0" smtClean="0"/>
                        <a:t>2004 </a:t>
                      </a:r>
                      <a:r>
                        <a:rPr lang="zh-TW" altLang="en-US" sz="1400" b="1" dirty="0" smtClean="0"/>
                        <a:t>年被破解，但是</a:t>
                      </a:r>
                      <a:r>
                        <a:rPr lang="en-US" altLang="zh-TW" sz="1400" b="1" dirty="0" smtClean="0"/>
                        <a:t>RIPEMD-160 </a:t>
                      </a:r>
                      <a:r>
                        <a:rPr lang="zh-TW" altLang="en-US" sz="1400" b="1" dirty="0" smtClean="0"/>
                        <a:t>還未被破解</a:t>
                      </a:r>
                      <a:endParaRPr lang="en-US" altLang="zh-TW" sz="1400" b="1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dirty="0" smtClean="0"/>
                        <a:t>比特幣使用</a:t>
                      </a:r>
                      <a:r>
                        <a:rPr lang="en-US" altLang="zh-TW" sz="1400" b="1" dirty="0" smtClean="0"/>
                        <a:t>RIPEMD-160</a:t>
                      </a:r>
                      <a:endParaRPr lang="zh-TW" altLang="en-US" sz="1400" b="1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b="1" dirty="0" smtClean="0"/>
                        <a:t>SHA-3</a:t>
                      </a:r>
                      <a:endParaRPr lang="zh-TW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NIST (National Institute of Standards and Technology) </a:t>
                      </a:r>
                    </a:p>
                    <a:p>
                      <a:r>
                        <a:rPr lang="en-US" altLang="zh-TW" sz="1400" b="1" dirty="0" smtClean="0"/>
                        <a:t>2007|2012(KECCAK </a:t>
                      </a:r>
                      <a:r>
                        <a:rPr lang="zh-TW" altLang="en-US" sz="1400" b="1" dirty="0" smtClean="0"/>
                        <a:t>演算法</a:t>
                      </a:r>
                      <a:r>
                        <a:rPr lang="en-US" altLang="zh-TW" sz="1400" b="1" dirty="0" smtClean="0"/>
                        <a:t>)</a:t>
                      </a:r>
                    </a:p>
                    <a:p>
                      <a:r>
                        <a:rPr lang="en-US" altLang="zh-TW" sz="1400" b="1" dirty="0" smtClean="0"/>
                        <a:t>SHA-3 </a:t>
                      </a:r>
                      <a:r>
                        <a:rPr lang="zh-TW" altLang="en-US" sz="1400" b="1" dirty="0" smtClean="0"/>
                        <a:t>在</a:t>
                      </a:r>
                      <a:r>
                        <a:rPr lang="en-US" altLang="zh-TW" sz="1400" b="1" dirty="0" smtClean="0"/>
                        <a:t>2015</a:t>
                      </a:r>
                      <a:r>
                        <a:rPr lang="zh-TW" altLang="en-US" sz="1400" b="1" dirty="0" smtClean="0"/>
                        <a:t>年</a:t>
                      </a:r>
                      <a:r>
                        <a:rPr lang="en-US" altLang="zh-TW" sz="1400" b="1" dirty="0" smtClean="0"/>
                        <a:t>8</a:t>
                      </a:r>
                      <a:r>
                        <a:rPr lang="zh-TW" altLang="en-US" sz="1400" b="1" dirty="0" smtClean="0"/>
                        <a:t>月</a:t>
                      </a:r>
                      <a:r>
                        <a:rPr lang="en-US" altLang="zh-TW" sz="1400" b="1" dirty="0" smtClean="0"/>
                        <a:t>5</a:t>
                      </a:r>
                      <a:r>
                        <a:rPr lang="zh-TW" altLang="en-US" sz="1400" b="1" dirty="0" smtClean="0"/>
                        <a:t>日由 </a:t>
                      </a:r>
                      <a:r>
                        <a:rPr lang="en-US" altLang="zh-TW" sz="1400" b="1" dirty="0" smtClean="0"/>
                        <a:t>NIST </a:t>
                      </a:r>
                      <a:r>
                        <a:rPr lang="zh-TW" altLang="en-US" sz="1400" b="1" dirty="0" smtClean="0"/>
                        <a:t>通過 </a:t>
                      </a:r>
                      <a:r>
                        <a:rPr lang="en-US" altLang="zh-TW" sz="1400" b="1" dirty="0" smtClean="0"/>
                        <a:t>FIPS 202 </a:t>
                      </a:r>
                      <a:r>
                        <a:rPr lang="zh-TW" altLang="en-US" sz="1400" b="1" dirty="0" smtClean="0"/>
                        <a:t>正式發表</a:t>
                      </a:r>
                      <a:endParaRPr lang="zh-TW" altLang="en-US" sz="14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矩形圖說文字 3"/>
          <p:cNvSpPr/>
          <p:nvPr/>
        </p:nvSpPr>
        <p:spPr>
          <a:xfrm>
            <a:off x="0" y="2"/>
            <a:ext cx="9144000" cy="1057275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4800" dirty="0"/>
              <a:t>著名的</a:t>
            </a:r>
            <a:r>
              <a:rPr lang="en-US" altLang="zh-TW" sz="4800" dirty="0"/>
              <a:t>Hash function</a:t>
            </a:r>
          </a:p>
          <a:p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這些演算法及其不同程式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altLang="zh-TW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python,c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r>
              <a:rPr lang="en-US" altLang="zh-TW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c++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,ruby,…)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的實作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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上大學在學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endParaRPr lang="zh-TW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5700095" y="1981200"/>
            <a:ext cx="3244799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dirty="0"/>
              <a:t>MD ==Message Digest </a:t>
            </a:r>
            <a:r>
              <a:rPr lang="zh-TW" altLang="en-US" dirty="0"/>
              <a:t>訊息摘要</a:t>
            </a:r>
          </a:p>
        </p:txBody>
      </p:sp>
      <p:sp>
        <p:nvSpPr>
          <p:cNvPr id="7" name="矩形 6"/>
          <p:cNvSpPr/>
          <p:nvPr/>
        </p:nvSpPr>
        <p:spPr>
          <a:xfrm>
            <a:off x="5700093" y="2468523"/>
            <a:ext cx="2988510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dirty="0"/>
              <a:t>SHA ==Secure Hash Algorithm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5353010" y="6178034"/>
            <a:ext cx="3567451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dirty="0"/>
              <a:t>https://zh.wikipedia.org/wiki/SHA-3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5410624" y="3466623"/>
            <a:ext cx="3567451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dirty="0"/>
              <a:t>https://zh.wikipedia.org/wiki/SHA-2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6712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2012" y="1208109"/>
            <a:ext cx="4008159" cy="4876425"/>
          </a:xfrm>
          <a:prstGeom prst="rect">
            <a:avLst/>
          </a:prstGeom>
        </p:spPr>
      </p:pic>
      <p:sp>
        <p:nvSpPr>
          <p:cNvPr id="5" name="矩形圖說文字 4"/>
          <p:cNvSpPr/>
          <p:nvPr/>
        </p:nvSpPr>
        <p:spPr>
          <a:xfrm>
            <a:off x="0" y="2"/>
            <a:ext cx="9144000" cy="1019175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3600" dirty="0"/>
              <a:t>HASH</a:t>
            </a:r>
          </a:p>
          <a:p>
            <a:endParaRPr lang="en-US" altLang="zh-TW" sz="3600" dirty="0"/>
          </a:p>
        </p:txBody>
      </p:sp>
      <p:sp>
        <p:nvSpPr>
          <p:cNvPr id="6" name="矩形 5"/>
          <p:cNvSpPr/>
          <p:nvPr/>
        </p:nvSpPr>
        <p:spPr>
          <a:xfrm>
            <a:off x="3081647" y="6417415"/>
            <a:ext cx="5872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http://www.unixwiz.net/techtips/iguide-crypto-hashes.html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841" y="1144975"/>
            <a:ext cx="4111888" cy="500268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150170" y="3232460"/>
            <a:ext cx="6715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300011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/>
          </p:nvPr>
        </p:nvGraphicFramePr>
        <p:xfrm>
          <a:off x="161927" y="1128361"/>
          <a:ext cx="8420099" cy="5540027"/>
        </p:xfrm>
        <a:graphic>
          <a:graphicData uri="http://schemas.openxmlformats.org/drawingml/2006/table">
            <a:tbl>
              <a:tblPr/>
              <a:tblGrid>
                <a:gridCol w="1590675"/>
                <a:gridCol w="6829424"/>
              </a:tblGrid>
              <a:tr h="290089"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Common functions</a:t>
                      </a: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MD5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SHA-1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b="1" dirty="0" smtClean="0">
                          <a:effectLst/>
                        </a:rPr>
                        <a:t>SHA-2</a:t>
                      </a:r>
                      <a:r>
                        <a:rPr lang="en-US" sz="1400" b="0" baseline="0" dirty="0" smtClean="0"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SHA-3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BLAKE2</a:t>
                      </a:r>
                      <a:endParaRPr lang="en-US" sz="1400" dirty="0">
                        <a:effectLst/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</a:tr>
              <a:tr h="290089">
                <a:tc>
                  <a:txBody>
                    <a:bodyPr/>
                    <a:lstStyle/>
                    <a:p>
                      <a:pPr algn="l"/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SHA-3 finalists</a:t>
                      </a:r>
                      <a:endParaRPr lang="en-US" sz="1400" dirty="0">
                        <a:effectLst/>
                      </a:endParaRP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BLAKE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err="1" smtClean="0">
                          <a:solidFill>
                            <a:srgbClr val="0B0080"/>
                          </a:solidFill>
                          <a:effectLst/>
                        </a:rPr>
                        <a:t>Grøstl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J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H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Skein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Keccak </a:t>
                      </a:r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(winner)</a:t>
                      </a:r>
                      <a:endParaRPr lang="en-US" sz="1400" dirty="0">
                        <a:effectLst/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1105965"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Other functions</a:t>
                      </a: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ECOH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FSB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GOST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HAS-160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HAVAL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err="1" smtClean="0">
                          <a:solidFill>
                            <a:srgbClr val="0B0080"/>
                          </a:solidFill>
                          <a:effectLst/>
                        </a:rPr>
                        <a:t>Kupyna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LM hash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MD2</a:t>
                      </a:r>
                      <a:endParaRPr lang="en-US" sz="1400" dirty="0">
                        <a:effectLst/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MD4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MD6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MDC-2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N-Hash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RIPEMD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err="1" smtClean="0">
                          <a:solidFill>
                            <a:srgbClr val="0B0080"/>
                          </a:solidFill>
                          <a:effectLst/>
                        </a:rPr>
                        <a:t>RadioGatún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SWIFFT</a:t>
                      </a:r>
                      <a:endParaRPr lang="en-US" sz="1400" dirty="0">
                        <a:effectLst/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Snefru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err="1" smtClean="0">
                          <a:solidFill>
                            <a:srgbClr val="0B0080"/>
                          </a:solidFill>
                          <a:effectLst/>
                        </a:rPr>
                        <a:t>Streebog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Tiger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VSH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WHIRLPOOL</a:t>
                      </a:r>
                      <a:endParaRPr lang="en-US" sz="1400" dirty="0">
                        <a:effectLst/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</a:tr>
              <a:tr h="344481">
                <a:tc>
                  <a:txBody>
                    <a:bodyPr/>
                    <a:lstStyle/>
                    <a:p>
                      <a:pPr algn="l"/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Key derivation functions</a:t>
                      </a:r>
                      <a:endParaRPr lang="en-US" sz="1400" dirty="0">
                        <a:effectLst/>
                      </a:endParaRP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 err="1" smtClean="0">
                          <a:solidFill>
                            <a:srgbClr val="0B0080"/>
                          </a:solidFill>
                          <a:effectLst/>
                        </a:rPr>
                        <a:t>Bcrypt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crypt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PBKDF2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err="1" smtClean="0">
                          <a:solidFill>
                            <a:srgbClr val="0B0080"/>
                          </a:solidFill>
                          <a:effectLst/>
                        </a:rPr>
                        <a:t>scrypt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Argon2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Lyra2</a:t>
                      </a:r>
                      <a:endParaRPr lang="en-US" sz="1400" dirty="0">
                        <a:effectLst/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453264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MAC functions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DAA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CBC-MAC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OMAC</a:t>
                      </a:r>
                      <a:r>
                        <a:rPr 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/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UMAC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Poly1305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44481">
                <a:tc>
                  <a:txBody>
                    <a:bodyPr/>
                    <a:lstStyle/>
                    <a:p>
                      <a:pPr algn="l"/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Authenticated</a:t>
                      </a:r>
                      <a:b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</a:b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encryption</a:t>
                      </a:r>
                      <a:r>
                        <a:rPr lang="en-US" sz="1400" dirty="0">
                          <a:effectLst/>
                        </a:rPr>
                        <a:t> modes</a:t>
                      </a: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CCM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CWC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EAX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GCM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IAPM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OCB</a:t>
                      </a:r>
                      <a:endParaRPr lang="en-US" sz="1400" dirty="0">
                        <a:effectLst/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98873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Attacks</a:t>
                      </a:r>
                    </a:p>
                    <a:p>
                      <a:pPr algn="l"/>
                      <a:r>
                        <a:rPr lang="zh-TW" alt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遭受到的攻擊模式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endParaRPr lang="en-US" sz="1400" u="none" strike="noStrike" dirty="0" smtClean="0">
                        <a:solidFill>
                          <a:srgbClr val="0B0080"/>
                        </a:solidFill>
                        <a:effectLst/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2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Collision attack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Preimage attack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Birthday attack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Brute-force </a:t>
                      </a:r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attack</a:t>
                      </a:r>
                      <a:endParaRPr lang="en-US" sz="1400" dirty="0">
                        <a:effectLst/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20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Rainbow </a:t>
                      </a:r>
                      <a:r>
                        <a:rPr lang="en-US" sz="20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table</a:t>
                      </a:r>
                      <a:r>
                        <a:rPr lang="en-US" sz="20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Side-channel attack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2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Length </a:t>
                      </a:r>
                      <a:r>
                        <a:rPr lang="en-US" sz="2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extension </a:t>
                      </a:r>
                      <a:r>
                        <a:rPr lang="en-US" sz="2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attack</a:t>
                      </a:r>
                    </a:p>
                    <a:p>
                      <a:pPr algn="l">
                        <a:buFontTx/>
                        <a:buNone/>
                      </a:pPr>
                      <a:endParaRPr lang="en-US" sz="1400" dirty="0">
                        <a:effectLst/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344481"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Design</a:t>
                      </a: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Avalanche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effect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Hash collision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err="1" smtClean="0">
                          <a:solidFill>
                            <a:srgbClr val="0B0080"/>
                          </a:solidFill>
                          <a:effectLst/>
                        </a:rPr>
                        <a:t>Merkle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–</a:t>
                      </a:r>
                      <a:r>
                        <a:rPr lang="en-US" sz="1400" u="none" strike="noStrike" dirty="0" err="1" smtClean="0">
                          <a:solidFill>
                            <a:srgbClr val="0B0080"/>
                          </a:solidFill>
                          <a:effectLst/>
                        </a:rPr>
                        <a:t>Damgård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 </a:t>
                      </a:r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construction</a:t>
                      </a:r>
                      <a:endParaRPr lang="en-US" sz="1400" dirty="0">
                        <a:effectLst/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Sponge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function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HAIFA construction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A55858"/>
                          </a:solidFill>
                          <a:effectLst/>
                        </a:rPr>
                        <a:t>Unique </a:t>
                      </a:r>
                      <a:r>
                        <a:rPr lang="en-US" sz="1400" u="none" strike="noStrike" dirty="0">
                          <a:solidFill>
                            <a:srgbClr val="A55858"/>
                          </a:solidFill>
                          <a:effectLst/>
                        </a:rPr>
                        <a:t>Block </a:t>
                      </a:r>
                      <a:r>
                        <a:rPr lang="en-US" sz="1400" u="none" strike="noStrike" dirty="0" smtClean="0">
                          <a:solidFill>
                            <a:srgbClr val="A55858"/>
                          </a:solidFill>
                          <a:effectLst/>
                        </a:rPr>
                        <a:t>Iteration</a:t>
                      </a:r>
                      <a:endParaRPr lang="en-US" sz="1400" dirty="0">
                        <a:effectLst/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181306">
                <a:tc>
                  <a:txBody>
                    <a:bodyPr/>
                    <a:lstStyle/>
                    <a:p>
                      <a:pPr algn="l"/>
                      <a:r>
                        <a:rPr lang="en-US" sz="1400" dirty="0" smtClean="0">
                          <a:effectLst/>
                        </a:rPr>
                        <a:t>Standardization</a:t>
                      </a:r>
                    </a:p>
                    <a:p>
                      <a:pPr algn="l"/>
                      <a:r>
                        <a:rPr lang="zh-TW" altLang="en-US" sz="1400" dirty="0" smtClean="0">
                          <a:effectLst/>
                        </a:rPr>
                        <a:t>標準化</a:t>
                      </a:r>
                      <a:endParaRPr lang="en-US" sz="1400" dirty="0">
                        <a:effectLst/>
                      </a:endParaRP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CRYPTREC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NESSIE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NIST </a:t>
                      </a:r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hash function competition</a:t>
                      </a:r>
                      <a:endParaRPr lang="en-US" sz="1400" dirty="0">
                        <a:effectLst/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</a:tr>
              <a:tr h="344481"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Utilization</a:t>
                      </a: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Hash-based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cryptography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Key stretching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b="1" u="sng" dirty="0" err="1" smtClean="0">
                          <a:solidFill>
                            <a:srgbClr val="0B0080"/>
                          </a:solidFill>
                          <a:effectLst/>
                        </a:rPr>
                        <a:t>Merkle</a:t>
                      </a:r>
                      <a:r>
                        <a:rPr lang="en-US" sz="1400" b="1" u="sng" dirty="0" smtClean="0">
                          <a:solidFill>
                            <a:srgbClr val="0B0080"/>
                          </a:solidFill>
                          <a:effectLst/>
                        </a:rPr>
                        <a:t> </a:t>
                      </a:r>
                      <a:r>
                        <a:rPr lang="en-US" sz="1400" b="1" u="sng" dirty="0">
                          <a:solidFill>
                            <a:srgbClr val="0B0080"/>
                          </a:solidFill>
                          <a:effectLst/>
                        </a:rPr>
                        <a:t>tree</a:t>
                      </a:r>
                      <a:endParaRPr lang="en-US" sz="1400" b="1" dirty="0">
                        <a:effectLst/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Message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authentication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Proof </a:t>
                      </a:r>
                      <a:r>
                        <a:rPr lang="en-US" sz="1400" u="none" strike="noStrike" dirty="0">
                          <a:solidFill>
                            <a:srgbClr val="0B0080"/>
                          </a:solidFill>
                          <a:effectLst/>
                        </a:rPr>
                        <a:t>of </a:t>
                      </a:r>
                      <a:r>
                        <a:rPr lang="en-US" sz="1400" u="none" strike="noStrike" dirty="0" smtClean="0">
                          <a:solidFill>
                            <a:srgbClr val="0B0080"/>
                          </a:solidFill>
                          <a:effectLst/>
                        </a:rPr>
                        <a:t>work</a:t>
                      </a:r>
                      <a:r>
                        <a:rPr lang="en-US" sz="1400" u="none" strike="noStrike" baseline="0" dirty="0" smtClean="0">
                          <a:solidFill>
                            <a:schemeClr val="tx1"/>
                          </a:solidFill>
                          <a:effectLst/>
                        </a:rPr>
                        <a:t>    </a:t>
                      </a:r>
                      <a:r>
                        <a:rPr lang="en-US" sz="1400" b="1" u="none" strike="noStrike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Salt(</a:t>
                      </a:r>
                      <a:r>
                        <a:rPr lang="zh-TW" altLang="en-US" sz="1400" b="1" u="none" strike="noStrike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加鹽</a:t>
                      </a:r>
                      <a:r>
                        <a:rPr lang="en-US" sz="1400" b="1" u="none" strike="noStrike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)</a:t>
                      </a:r>
                      <a:endParaRPr lang="en-US" sz="1400" b="1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7F7F7"/>
                    </a:solidFill>
                  </a:tcPr>
                </a:tc>
              </a:tr>
            </a:tbl>
          </a:graphicData>
        </a:graphic>
      </p:graphicFrame>
      <p:sp>
        <p:nvSpPr>
          <p:cNvPr id="5" name="矩形圖說文字 4"/>
          <p:cNvSpPr/>
          <p:nvPr/>
        </p:nvSpPr>
        <p:spPr>
          <a:xfrm>
            <a:off x="0" y="2"/>
            <a:ext cx="9144000" cy="923925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800" dirty="0">
                <a:solidFill>
                  <a:schemeClr val="bg1"/>
                </a:solidFill>
              </a:rPr>
              <a:t>Cryptographic hash functions </a:t>
            </a:r>
          </a:p>
          <a:p>
            <a:r>
              <a:rPr lang="en-US" altLang="zh-TW" sz="2800" dirty="0">
                <a:solidFill>
                  <a:schemeClr val="bg1"/>
                </a:solidFill>
              </a:rPr>
              <a:t>&amp; message authentication codes(MAC)</a:t>
            </a:r>
          </a:p>
        </p:txBody>
      </p:sp>
      <p:sp>
        <p:nvSpPr>
          <p:cNvPr id="6" name="矩形 5"/>
          <p:cNvSpPr/>
          <p:nvPr/>
        </p:nvSpPr>
        <p:spPr>
          <a:xfrm>
            <a:off x="5111962" y="1029418"/>
            <a:ext cx="35873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https://en.wikipedia.org/wiki/SHA-2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8067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402226"/>
            <a:ext cx="9144000" cy="207593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sz="4950" dirty="0" smtClean="0"/>
              <a:t>Ha</a:t>
            </a:r>
            <a:r>
              <a:rPr lang="en-US" altLang="zh-TW" sz="4950" dirty="0" smtClean="0">
                <a:solidFill>
                  <a:srgbClr val="00B050"/>
                </a:solidFill>
              </a:rPr>
              <a:t>sh</a:t>
            </a:r>
            <a:r>
              <a:rPr lang="en-US" altLang="zh-TW" sz="4950" dirty="0" smtClean="0"/>
              <a:t>ing with </a:t>
            </a:r>
            <a:r>
              <a:rPr lang="en-US" altLang="zh-TW" sz="495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openssl</a:t>
            </a:r>
            <a:r>
              <a:rPr lang="zh-TW" altLang="en-US" sz="49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369275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402226"/>
            <a:ext cx="9144000" cy="16310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sz="4950" dirty="0" smtClean="0"/>
              <a:t>Ha</a:t>
            </a:r>
            <a:r>
              <a:rPr lang="en-US" altLang="zh-TW" sz="4950" dirty="0" smtClean="0">
                <a:solidFill>
                  <a:srgbClr val="00B050"/>
                </a:solidFill>
              </a:rPr>
              <a:t>sh</a:t>
            </a:r>
            <a:r>
              <a:rPr lang="en-US" altLang="zh-TW" sz="4950" dirty="0" smtClean="0"/>
              <a:t>ing with </a:t>
            </a:r>
            <a:r>
              <a:rPr lang="en-US" altLang="zh-TW" sz="495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</a:t>
            </a:r>
          </a:p>
          <a:p>
            <a:pPr algn="ctr"/>
            <a:r>
              <a:rPr lang="en-US" altLang="zh-TW" sz="32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Hashlib</a:t>
            </a:r>
            <a:r>
              <a:rPr lang="zh-TW" altLang="en-US" sz="3200" dirty="0" smtClean="0">
                <a:solidFill>
                  <a:srgbClr val="00B0F0"/>
                </a:solidFill>
              </a:rPr>
              <a:t> </a:t>
            </a:r>
            <a:endParaRPr lang="zh-TW" altLang="en-US" sz="32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5705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402226"/>
            <a:ext cx="9144000" cy="207593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sz="4950" dirty="0" smtClean="0"/>
              <a:t>Ha</a:t>
            </a:r>
            <a:r>
              <a:rPr lang="en-US" altLang="zh-TW" sz="4950" dirty="0" smtClean="0">
                <a:solidFill>
                  <a:srgbClr val="00B050"/>
                </a:solidFill>
              </a:rPr>
              <a:t>sh</a:t>
            </a:r>
            <a:r>
              <a:rPr lang="en-US" altLang="zh-TW" sz="4950" dirty="0" smtClean="0"/>
              <a:t>ing with </a:t>
            </a:r>
            <a:r>
              <a:rPr lang="en-US" altLang="zh-TW" sz="495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ruby</a:t>
            </a:r>
            <a:r>
              <a:rPr lang="zh-TW" altLang="en-US" sz="4950" dirty="0" smtClean="0"/>
              <a:t> </a:t>
            </a:r>
            <a:endParaRPr lang="zh-TW" altLang="en-US" sz="4950" dirty="0"/>
          </a:p>
        </p:txBody>
      </p:sp>
    </p:spTree>
    <p:extLst>
      <p:ext uri="{BB962C8B-B14F-4D97-AF65-F5344CB8AC3E}">
        <p14:creationId xmlns:p14="http://schemas.microsoft.com/office/powerpoint/2010/main" val="26758774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圖說文字 5"/>
          <p:cNvSpPr/>
          <p:nvPr/>
        </p:nvSpPr>
        <p:spPr>
          <a:xfrm>
            <a:off x="0" y="2"/>
            <a:ext cx="9144000" cy="1076325"/>
          </a:xfrm>
          <a:prstGeom prst="wedgeRectCallou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3600" dirty="0"/>
              <a:t>Ruby </a:t>
            </a:r>
            <a:r>
              <a:rPr lang="zh-TW" altLang="en-US" sz="3600" dirty="0"/>
              <a:t>程式師 </a:t>
            </a:r>
            <a:r>
              <a:rPr lang="en-US" altLang="zh-TW" sz="3600" dirty="0" err="1"/>
              <a:t>Programmer@Linux</a:t>
            </a:r>
            <a:endParaRPr lang="zh-TW" altLang="en-US" sz="36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78" y="1280029"/>
            <a:ext cx="869973" cy="99871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186694" y="1280029"/>
            <a:ext cx="4988107" cy="3970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#!/</a:t>
            </a:r>
            <a:r>
              <a:rPr lang="en-US" altLang="zh-TW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usr</a:t>
            </a:r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/bin/ruby -w</a:t>
            </a:r>
          </a:p>
          <a:p>
            <a:endParaRPr lang="en-US" altLang="zh-TW" dirty="0"/>
          </a:p>
          <a:p>
            <a:r>
              <a:rPr lang="en-US" altLang="zh-TW" dirty="0"/>
              <a:t>require 'digest'</a:t>
            </a:r>
          </a:p>
          <a:p>
            <a:endParaRPr lang="en-US" altLang="zh-TW" dirty="0"/>
          </a:p>
          <a:p>
            <a:r>
              <a:rPr lang="en-US" altLang="zh-TW" dirty="0"/>
              <a:t>puts Digest::SHA256.hexdigest "Hello World"</a:t>
            </a:r>
          </a:p>
          <a:p>
            <a:r>
              <a:rPr lang="en-US" altLang="zh-TW" dirty="0"/>
              <a:t>puts Digest::SHA256.hexdigest "Hello </a:t>
            </a:r>
            <a:r>
              <a:rPr lang="en-US" altLang="zh-TW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</a:t>
            </a:r>
            <a:r>
              <a:rPr lang="en-US" altLang="zh-TW" dirty="0" err="1"/>
              <a:t>World</a:t>
            </a:r>
            <a:r>
              <a:rPr lang="en-US" altLang="zh-TW" dirty="0"/>
              <a:t>"</a:t>
            </a:r>
          </a:p>
          <a:p>
            <a:r>
              <a:rPr lang="en-US" altLang="zh-TW" dirty="0"/>
              <a:t>puts Digest::MD5.hexdigest "Hello World"</a:t>
            </a:r>
          </a:p>
          <a:p>
            <a:r>
              <a:rPr lang="en-US" altLang="zh-TW" dirty="0"/>
              <a:t>puts Digest::MD5.hexdigest "Hello </a:t>
            </a:r>
            <a:r>
              <a:rPr lang="en-US" altLang="zh-TW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</a:t>
            </a:r>
            <a:r>
              <a:rPr lang="en-US" altLang="zh-TW" dirty="0" err="1"/>
              <a:t>World</a:t>
            </a:r>
            <a:r>
              <a:rPr lang="en-US" altLang="zh-TW" dirty="0"/>
              <a:t>“</a:t>
            </a:r>
          </a:p>
          <a:p>
            <a:endParaRPr lang="en-US" altLang="zh-TW" dirty="0"/>
          </a:p>
          <a:p>
            <a:r>
              <a:rPr lang="en-US" altLang="zh-TW" dirty="0"/>
              <a:t># Get SHA256 Hash of a string using update</a:t>
            </a:r>
          </a:p>
          <a:p>
            <a:r>
              <a:rPr lang="en-US" altLang="zh-TW" dirty="0"/>
              <a:t>sha256 = Digest::SHA256.new</a:t>
            </a:r>
          </a:p>
          <a:p>
            <a:r>
              <a:rPr lang="en-US" altLang="zh-TW" dirty="0"/>
              <a:t>sha256.update "Hello"</a:t>
            </a:r>
          </a:p>
          <a:p>
            <a:r>
              <a:rPr lang="en-US" altLang="zh-TW" dirty="0"/>
              <a:t>sha256.update " World"</a:t>
            </a:r>
          </a:p>
          <a:p>
            <a:r>
              <a:rPr lang="en-US" altLang="zh-TW" dirty="0"/>
              <a:t>puts sha256.hexdigest</a:t>
            </a:r>
          </a:p>
        </p:txBody>
      </p:sp>
      <p:sp>
        <p:nvSpPr>
          <p:cNvPr id="11" name="矩形 10"/>
          <p:cNvSpPr/>
          <p:nvPr/>
        </p:nvSpPr>
        <p:spPr>
          <a:xfrm>
            <a:off x="6241143" y="1407210"/>
            <a:ext cx="2545056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TW" sz="2400" dirty="0" err="1"/>
              <a:t>gedit</a:t>
            </a:r>
            <a:r>
              <a:rPr lang="en-US" altLang="zh-TW" sz="2400" dirty="0"/>
              <a:t> </a:t>
            </a:r>
            <a:r>
              <a:rPr lang="en-US" altLang="zh-TW" sz="2400" dirty="0" err="1"/>
              <a:t>ruby_hash.rb</a:t>
            </a:r>
            <a:endParaRPr lang="en-US" altLang="zh-TW" sz="2400" dirty="0"/>
          </a:p>
        </p:txBody>
      </p:sp>
      <p:sp>
        <p:nvSpPr>
          <p:cNvPr id="12" name="矩形 11"/>
          <p:cNvSpPr/>
          <p:nvPr/>
        </p:nvSpPr>
        <p:spPr>
          <a:xfrm>
            <a:off x="5943959" y="2161801"/>
            <a:ext cx="3200043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TW" sz="2400" dirty="0" err="1"/>
              <a:t>chmod</a:t>
            </a:r>
            <a:r>
              <a:rPr lang="en-US" altLang="zh-TW" sz="2400" dirty="0"/>
              <a:t> +x </a:t>
            </a:r>
            <a:r>
              <a:rPr lang="en-US" altLang="zh-TW" sz="2400" dirty="0" err="1"/>
              <a:t>ruby_hash.rb</a:t>
            </a:r>
            <a:r>
              <a:rPr lang="en-US" altLang="zh-TW" sz="2400" dirty="0"/>
              <a:t> </a:t>
            </a:r>
            <a:endParaRPr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6241145" y="2999502"/>
            <a:ext cx="211000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TW" sz="2400" dirty="0"/>
              <a:t>./</a:t>
            </a:r>
            <a:r>
              <a:rPr lang="en-US" altLang="zh-TW" sz="2400" dirty="0" err="1"/>
              <a:t>ruby_hash.rb</a:t>
            </a:r>
            <a:r>
              <a:rPr lang="en-US" altLang="zh-TW" sz="2400" dirty="0"/>
              <a:t> </a:t>
            </a:r>
            <a:endParaRPr lang="zh-TW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649114" y="5393453"/>
            <a:ext cx="77020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a591a6d40bf420404a011733cfb7b190d62c65bf0bcda32b57b277d9ad9f146e</a:t>
            </a:r>
          </a:p>
          <a:p>
            <a:r>
              <a:rPr lang="en-US" altLang="zh-TW" dirty="0"/>
              <a:t>dad0dd87b309c3d8b364541f2a69bdb347832ccec172ac8ebfa0f02945d9172d</a:t>
            </a:r>
          </a:p>
          <a:p>
            <a:r>
              <a:rPr lang="en-US" altLang="zh-TW" dirty="0"/>
              <a:t>b10a8db164e0754105b7a99be72e3fe5</a:t>
            </a:r>
          </a:p>
          <a:p>
            <a:r>
              <a:rPr lang="en-US" altLang="zh-TW" dirty="0"/>
              <a:t>2ad6f329c9f3a968941a38affa0af2fe</a:t>
            </a:r>
          </a:p>
          <a:p>
            <a:r>
              <a:rPr lang="en-US" altLang="zh-TW" dirty="0"/>
              <a:t>a591a6d40bf420404a011733cfb7b190d62c65bf0bcda32b57b277d9ad9f146e</a:t>
            </a:r>
          </a:p>
        </p:txBody>
      </p:sp>
    </p:spTree>
    <p:extLst>
      <p:ext uri="{BB962C8B-B14F-4D97-AF65-F5344CB8AC3E}">
        <p14:creationId xmlns:p14="http://schemas.microsoft.com/office/powerpoint/2010/main" val="4105795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402226"/>
            <a:ext cx="9144000" cy="207593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TW" altLang="en-US" sz="4950" dirty="0" smtClean="0"/>
              <a:t>攻擊</a:t>
            </a:r>
            <a:r>
              <a:rPr lang="en-US" altLang="zh-TW" sz="4950" dirty="0" smtClean="0"/>
              <a:t>Hash</a:t>
            </a:r>
            <a:endParaRPr lang="en-US" altLang="zh-TW" sz="4950" dirty="0"/>
          </a:p>
          <a:p>
            <a:pPr algn="ctr"/>
            <a:r>
              <a:rPr lang="en-US" altLang="zh-TW" sz="2800" dirty="0" smtClean="0"/>
              <a:t>Simple introduction</a:t>
            </a:r>
          </a:p>
        </p:txBody>
      </p:sp>
    </p:spTree>
    <p:extLst>
      <p:ext uri="{BB962C8B-B14F-4D97-AF65-F5344CB8AC3E}">
        <p14:creationId xmlns:p14="http://schemas.microsoft.com/office/powerpoint/2010/main" val="32146922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圖說文字 4"/>
          <p:cNvSpPr/>
          <p:nvPr/>
        </p:nvSpPr>
        <p:spPr>
          <a:xfrm>
            <a:off x="0" y="0"/>
            <a:ext cx="9144000" cy="990600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4400" dirty="0"/>
              <a:t>MD5 Collision</a:t>
            </a:r>
            <a:endParaRPr lang="zh-TW" altLang="en-US" sz="44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063"/>
          <a:stretch/>
        </p:blipFill>
        <p:spPr>
          <a:xfrm>
            <a:off x="1257300" y="1057275"/>
            <a:ext cx="7066102" cy="5524500"/>
          </a:xfrm>
          <a:prstGeom prst="rect">
            <a:avLst/>
          </a:prstGeom>
        </p:spPr>
      </p:pic>
      <p:cxnSp>
        <p:nvCxnSpPr>
          <p:cNvPr id="7" name="直線接點 6"/>
          <p:cNvCxnSpPr/>
          <p:nvPr/>
        </p:nvCxnSpPr>
        <p:spPr>
          <a:xfrm>
            <a:off x="2895600" y="5695952"/>
            <a:ext cx="2457450" cy="952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449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圖說文字 4"/>
          <p:cNvSpPr/>
          <p:nvPr/>
        </p:nvSpPr>
        <p:spPr>
          <a:xfrm>
            <a:off x="0" y="0"/>
            <a:ext cx="9144000" cy="990600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4400" dirty="0"/>
              <a:t>MD5 Collision Demo</a:t>
            </a:r>
          </a:p>
          <a:p>
            <a:r>
              <a:rPr lang="en-US" altLang="zh-TW" sz="2400" dirty="0"/>
              <a:t>http://www.mathstat.dal.ca/~selinger/md5collision/</a:t>
            </a:r>
            <a:endParaRPr lang="zh-TW" altLang="en-US" sz="24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172" r="2549" b="7332"/>
          <a:stretch/>
        </p:blipFill>
        <p:spPr>
          <a:xfrm>
            <a:off x="3905083" y="1181100"/>
            <a:ext cx="4829342" cy="5501072"/>
          </a:xfrm>
          <a:prstGeom prst="rect">
            <a:avLst/>
          </a:prstGeom>
        </p:spPr>
      </p:pic>
      <p:pic>
        <p:nvPicPr>
          <p:cNvPr id="6" name="內容版面配置區 3"/>
          <p:cNvPicPr>
            <a:picLocks noChangeAspect="1"/>
          </p:cNvPicPr>
          <p:nvPr/>
        </p:nvPicPr>
        <p:blipFill rotWithShape="1">
          <a:blip r:embed="rId2"/>
          <a:srcRect l="3655" t="36116" r="30611" b="42816"/>
          <a:stretch/>
        </p:blipFill>
        <p:spPr>
          <a:xfrm>
            <a:off x="85726" y="1933574"/>
            <a:ext cx="8799905" cy="370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391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365127"/>
            <a:ext cx="9144000" cy="1076496"/>
          </a:xfrm>
          <a:solidFill>
            <a:schemeClr val="accent4">
              <a:lumMod val="50000"/>
            </a:schemeClr>
          </a:solidFill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Modern </a:t>
            </a:r>
            <a:r>
              <a:rPr lang="en-US" altLang="zh-TW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Cipher@openssl</a:t>
            </a:r>
            <a:r>
              <a:rPr lang="zh-TW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zh-TW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zh-TW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本</a:t>
            </a:r>
            <a:r>
              <a:rPr lang="zh-TW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課程將主要以</a:t>
            </a:r>
            <a:r>
              <a:rPr lang="en-US" altLang="zh-TW" sz="3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openssl</a:t>
            </a:r>
            <a:r>
              <a:rPr lang="zh-TW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來示範現代密碼的加解密</a:t>
            </a:r>
            <a:endParaRPr lang="zh-TW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1690411"/>
            <a:ext cx="39806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/>
              <a:t>https://www.openssl.org/</a:t>
            </a:r>
            <a:endParaRPr lang="zh-TW" altLang="en-US" sz="28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2201" y="2364259"/>
            <a:ext cx="5657916" cy="41861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矩形 6"/>
          <p:cNvSpPr/>
          <p:nvPr/>
        </p:nvSpPr>
        <p:spPr>
          <a:xfrm>
            <a:off x="4348835" y="1746423"/>
            <a:ext cx="46812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https://github.com/openssl/openssl</a:t>
            </a:r>
            <a:endParaRPr lang="zh-TW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174857" y="2462419"/>
            <a:ext cx="282371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OpenSSL is a robust, commercial-grade, and full-featured toolkit for the Transport Layer Security (TLS) and Secure Sockets Layer (SSL) protocols. 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 smtClean="0"/>
              <a:t>It </a:t>
            </a:r>
            <a:r>
              <a:rPr lang="en-US" altLang="zh-TW" dirty="0"/>
              <a:t>is also a general-purpose cryptography library.</a:t>
            </a:r>
            <a:endParaRPr lang="zh-TW" altLang="en-US" dirty="0"/>
          </a:p>
        </p:txBody>
      </p:sp>
      <p:pic>
        <p:nvPicPr>
          <p:cNvPr id="1026" name="Picture 2" descr="「openssl」的圖片搜尋結果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88" y="5296530"/>
            <a:ext cx="2527653" cy="68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圓角矩形 2"/>
          <p:cNvSpPr/>
          <p:nvPr/>
        </p:nvSpPr>
        <p:spPr>
          <a:xfrm>
            <a:off x="3435179" y="4703805"/>
            <a:ext cx="3970638" cy="184660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28749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67393" y="1635622"/>
            <a:ext cx="7886700" cy="3965575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altLang="zh-TW" dirty="0"/>
              <a:t>root@kali:~/ctf# cd crytpo/</a:t>
            </a:r>
          </a:p>
          <a:p>
            <a:pPr marL="0" indent="0">
              <a:buNone/>
            </a:pPr>
            <a:r>
              <a:rPr lang="pt-BR" altLang="zh-TW" dirty="0"/>
              <a:t>root@kali:~/ctf/crytpo# ls</a:t>
            </a:r>
          </a:p>
          <a:p>
            <a:pPr marL="0" indent="0">
              <a:buNone/>
            </a:pPr>
            <a:r>
              <a:rPr lang="pt-BR" altLang="zh-TW" dirty="0"/>
              <a:t>erase  hello</a:t>
            </a:r>
          </a:p>
          <a:p>
            <a:pPr marL="0" indent="0">
              <a:buNone/>
            </a:pPr>
            <a:r>
              <a:rPr lang="pt-BR" altLang="zh-TW" dirty="0" smtClean="0"/>
              <a:t>root@kali</a:t>
            </a:r>
            <a:r>
              <a:rPr lang="pt-BR" altLang="zh-TW" dirty="0"/>
              <a:t>:~/ctf/crytpo# md5sum erase </a:t>
            </a:r>
          </a:p>
          <a:p>
            <a:pPr marL="0" indent="0">
              <a:buNone/>
            </a:pPr>
            <a:r>
              <a:rPr lang="pt-BR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da5c61e1edc0f18337e46418e48c1290</a:t>
            </a:r>
            <a:r>
              <a:rPr lang="pt-BR" altLang="zh-TW" dirty="0"/>
              <a:t>  erase</a:t>
            </a:r>
          </a:p>
          <a:p>
            <a:pPr marL="0" indent="0">
              <a:buNone/>
            </a:pPr>
            <a:r>
              <a:rPr lang="pt-BR" altLang="zh-TW" dirty="0"/>
              <a:t>root@kali:~/ctf/crytpo# md5sum hello </a:t>
            </a:r>
          </a:p>
          <a:p>
            <a:pPr marL="0" indent="0">
              <a:buNone/>
            </a:pPr>
            <a:r>
              <a:rPr lang="pt-BR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da5c61e1edc0f18337e46418e48c1290</a:t>
            </a:r>
            <a:r>
              <a:rPr lang="pt-BR" altLang="zh-TW" dirty="0"/>
              <a:t>  hello</a:t>
            </a:r>
          </a:p>
          <a:p>
            <a:pPr marL="0" indent="0">
              <a:buNone/>
            </a:pPr>
            <a:r>
              <a:rPr lang="pt-BR" altLang="zh-TW" dirty="0"/>
              <a:t>root@kali:~/ctf/crytpo# </a:t>
            </a:r>
          </a:p>
          <a:p>
            <a:endParaRPr lang="zh-TW" altLang="en-US" dirty="0"/>
          </a:p>
        </p:txBody>
      </p:sp>
      <p:sp>
        <p:nvSpPr>
          <p:cNvPr id="4" name="矩形圖說文字 3"/>
          <p:cNvSpPr/>
          <p:nvPr/>
        </p:nvSpPr>
        <p:spPr>
          <a:xfrm>
            <a:off x="0" y="0"/>
            <a:ext cx="9144000" cy="990600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4400" dirty="0"/>
              <a:t>MD5 Collision Demo</a:t>
            </a:r>
          </a:p>
          <a:p>
            <a:r>
              <a:rPr lang="en-US" altLang="zh-TW" sz="2400" dirty="0"/>
              <a:t>http://www.mathstat.dal.ca/~selinger/md5collision/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8940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152" t="6895" r="6362" b="4954"/>
          <a:stretch/>
        </p:blipFill>
        <p:spPr>
          <a:xfrm>
            <a:off x="783772" y="1238509"/>
            <a:ext cx="6863938" cy="5316671"/>
          </a:xfrm>
          <a:prstGeom prst="rect">
            <a:avLst/>
          </a:prstGeom>
        </p:spPr>
      </p:pic>
      <p:sp>
        <p:nvSpPr>
          <p:cNvPr id="5" name="矩形圖說文字 4"/>
          <p:cNvSpPr/>
          <p:nvPr/>
        </p:nvSpPr>
        <p:spPr>
          <a:xfrm>
            <a:off x="0" y="2"/>
            <a:ext cx="9144000" cy="1076325"/>
          </a:xfrm>
          <a:prstGeom prst="wedgeRectCallou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3600" dirty="0"/>
              <a:t>Sha-1 collision(2017)</a:t>
            </a:r>
            <a:endParaRPr lang="zh-TW" altLang="en-US" sz="3600" dirty="0"/>
          </a:p>
        </p:txBody>
      </p:sp>
      <p:sp>
        <p:nvSpPr>
          <p:cNvPr id="6" name="矩形 5"/>
          <p:cNvSpPr/>
          <p:nvPr/>
        </p:nvSpPr>
        <p:spPr>
          <a:xfrm>
            <a:off x="409700" y="6348028"/>
            <a:ext cx="6347361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http://thehackernews.com/2017/02/sha1-collision-attack.html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407942" y="1795544"/>
            <a:ext cx="2123274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dirty="0"/>
              <a:t>https://shattered.io/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47784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0263569"/>
              </p:ext>
            </p:extLst>
          </p:nvPr>
        </p:nvGraphicFramePr>
        <p:xfrm>
          <a:off x="410448" y="2251181"/>
          <a:ext cx="3189487" cy="3263505"/>
        </p:xfrm>
        <a:graphic>
          <a:graphicData uri="http://schemas.openxmlformats.org/drawingml/2006/table">
            <a:tbl>
              <a:tblPr/>
              <a:tblGrid>
                <a:gridCol w="569855"/>
                <a:gridCol w="1383956"/>
                <a:gridCol w="1235676"/>
              </a:tblGrid>
              <a:tr h="203969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000" dirty="0">
                          <a:effectLst/>
                        </a:rPr>
                        <a:t>版本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000">
                          <a:effectLst/>
                        </a:rPr>
                        <a:t>釋出時間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000" dirty="0">
                          <a:effectLst/>
                        </a:rPr>
                        <a:t>備註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</a:tr>
              <a:tr h="20396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0.9.1c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3A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1998</a:t>
                      </a:r>
                      <a:r>
                        <a:rPr lang="zh-TW" altLang="en-US" sz="1000">
                          <a:effectLst/>
                        </a:rPr>
                        <a:t>年</a:t>
                      </a:r>
                      <a:r>
                        <a:rPr lang="en-US" altLang="zh-TW" sz="1000">
                          <a:effectLst/>
                        </a:rPr>
                        <a:t>12</a:t>
                      </a:r>
                      <a:r>
                        <a:rPr lang="zh-TW" altLang="en-US" sz="1000">
                          <a:effectLst/>
                        </a:rPr>
                        <a:t>月</a:t>
                      </a:r>
                      <a:r>
                        <a:rPr lang="en-US" altLang="zh-TW" sz="1000">
                          <a:effectLst/>
                        </a:rPr>
                        <a:t>23</a:t>
                      </a:r>
                      <a:r>
                        <a:rPr lang="zh-TW" altLang="en-US" sz="1000">
                          <a:effectLst/>
                        </a:rPr>
                        <a:t>日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TW" altLang="en-US" sz="1000">
                        <a:effectLst/>
                      </a:endParaRP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20396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0.9.2c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3A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1999</a:t>
                      </a:r>
                      <a:r>
                        <a:rPr lang="zh-TW" altLang="en-US" sz="1000">
                          <a:effectLst/>
                        </a:rPr>
                        <a:t>年</a:t>
                      </a:r>
                      <a:r>
                        <a:rPr lang="en-US" altLang="zh-TW" sz="1000">
                          <a:effectLst/>
                        </a:rPr>
                        <a:t>3</a:t>
                      </a:r>
                      <a:r>
                        <a:rPr lang="zh-TW" altLang="en-US" sz="1000">
                          <a:effectLst/>
                        </a:rPr>
                        <a:t>月</a:t>
                      </a:r>
                      <a:r>
                        <a:rPr lang="en-US" altLang="zh-TW" sz="1000">
                          <a:effectLst/>
                        </a:rPr>
                        <a:t>22</a:t>
                      </a:r>
                      <a:r>
                        <a:rPr lang="zh-TW" altLang="en-US" sz="1000">
                          <a:effectLst/>
                        </a:rPr>
                        <a:t>日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>
                          <a:effectLst/>
                        </a:rPr>
                        <a:t>取代</a:t>
                      </a:r>
                      <a:r>
                        <a:rPr lang="en-US" altLang="zh-TW" sz="1000">
                          <a:effectLst/>
                        </a:rPr>
                        <a:t>0.9.1</a:t>
                      </a:r>
                      <a:r>
                        <a:rPr lang="en-US" sz="1000">
                          <a:effectLst/>
                        </a:rPr>
                        <a:t>c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203969"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0.9.3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3A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1999</a:t>
                      </a:r>
                      <a:r>
                        <a:rPr lang="zh-TW" altLang="en-US" sz="1000">
                          <a:effectLst/>
                        </a:rPr>
                        <a:t>年</a:t>
                      </a:r>
                      <a:r>
                        <a:rPr lang="en-US" altLang="zh-TW" sz="1000">
                          <a:effectLst/>
                        </a:rPr>
                        <a:t>5</a:t>
                      </a:r>
                      <a:r>
                        <a:rPr lang="zh-TW" altLang="en-US" sz="1000">
                          <a:effectLst/>
                        </a:rPr>
                        <a:t>月</a:t>
                      </a:r>
                      <a:r>
                        <a:rPr lang="en-US" altLang="zh-TW" sz="1000">
                          <a:effectLst/>
                        </a:rPr>
                        <a:t>25</a:t>
                      </a:r>
                      <a:r>
                        <a:rPr lang="zh-TW" altLang="en-US" sz="1000">
                          <a:effectLst/>
                        </a:rPr>
                        <a:t>日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>
                          <a:effectLst/>
                        </a:rPr>
                        <a:t>取代</a:t>
                      </a:r>
                      <a:r>
                        <a:rPr lang="en-US" altLang="zh-TW" sz="1000">
                          <a:effectLst/>
                        </a:rPr>
                        <a:t>0.9.2</a:t>
                      </a:r>
                      <a:r>
                        <a:rPr lang="en-US" sz="1000">
                          <a:effectLst/>
                        </a:rPr>
                        <a:t>b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203969"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0.9.4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3A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1999</a:t>
                      </a:r>
                      <a:r>
                        <a:rPr lang="zh-TW" altLang="en-US" sz="1000">
                          <a:effectLst/>
                        </a:rPr>
                        <a:t>年</a:t>
                      </a:r>
                      <a:r>
                        <a:rPr lang="en-US" altLang="zh-TW" sz="1000">
                          <a:effectLst/>
                        </a:rPr>
                        <a:t>8</a:t>
                      </a:r>
                      <a:r>
                        <a:rPr lang="zh-TW" altLang="en-US" sz="1000">
                          <a:effectLst/>
                        </a:rPr>
                        <a:t>月</a:t>
                      </a:r>
                      <a:r>
                        <a:rPr lang="en-US" altLang="zh-TW" sz="1000">
                          <a:effectLst/>
                        </a:rPr>
                        <a:t>9</a:t>
                      </a:r>
                      <a:r>
                        <a:rPr lang="zh-TW" altLang="en-US" sz="1000">
                          <a:effectLst/>
                        </a:rPr>
                        <a:t>日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>
                          <a:effectLst/>
                        </a:rPr>
                        <a:t>取代</a:t>
                      </a:r>
                      <a:r>
                        <a:rPr lang="en-US" altLang="zh-TW" sz="1000">
                          <a:effectLst/>
                        </a:rPr>
                        <a:t>0.9.3</a:t>
                      </a:r>
                      <a:r>
                        <a:rPr lang="en-US" sz="1000">
                          <a:effectLst/>
                        </a:rPr>
                        <a:t>a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203969"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0.9.5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3A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2000</a:t>
                      </a:r>
                      <a:r>
                        <a:rPr lang="zh-TW" altLang="en-US" sz="1000">
                          <a:effectLst/>
                        </a:rPr>
                        <a:t>年</a:t>
                      </a:r>
                      <a:r>
                        <a:rPr lang="en-US" altLang="zh-TW" sz="1000">
                          <a:effectLst/>
                        </a:rPr>
                        <a:t>2</a:t>
                      </a:r>
                      <a:r>
                        <a:rPr lang="zh-TW" altLang="en-US" sz="1000">
                          <a:effectLst/>
                        </a:rPr>
                        <a:t>月</a:t>
                      </a:r>
                      <a:r>
                        <a:rPr lang="en-US" altLang="zh-TW" sz="1000">
                          <a:effectLst/>
                        </a:rPr>
                        <a:t>28</a:t>
                      </a:r>
                      <a:r>
                        <a:rPr lang="zh-TW" altLang="en-US" sz="1000">
                          <a:effectLst/>
                        </a:rPr>
                        <a:t>日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>
                          <a:effectLst/>
                        </a:rPr>
                        <a:t>取代</a:t>
                      </a:r>
                      <a:r>
                        <a:rPr lang="en-US" altLang="zh-TW" sz="1000">
                          <a:effectLst/>
                        </a:rPr>
                        <a:t>0.9.4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203969"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0.9.6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3A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2000</a:t>
                      </a:r>
                      <a:r>
                        <a:rPr lang="zh-TW" altLang="en-US" sz="1000">
                          <a:effectLst/>
                        </a:rPr>
                        <a:t>年</a:t>
                      </a:r>
                      <a:r>
                        <a:rPr lang="en-US" altLang="zh-TW" sz="1000">
                          <a:effectLst/>
                        </a:rPr>
                        <a:t>9</a:t>
                      </a:r>
                      <a:r>
                        <a:rPr lang="zh-TW" altLang="en-US" sz="1000">
                          <a:effectLst/>
                        </a:rPr>
                        <a:t>月</a:t>
                      </a:r>
                      <a:r>
                        <a:rPr lang="en-US" altLang="zh-TW" sz="1000">
                          <a:effectLst/>
                        </a:rPr>
                        <a:t>25</a:t>
                      </a:r>
                      <a:r>
                        <a:rPr lang="zh-TW" altLang="en-US" sz="1000">
                          <a:effectLst/>
                        </a:rPr>
                        <a:t>日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>
                          <a:effectLst/>
                        </a:rPr>
                        <a:t>取代</a:t>
                      </a:r>
                      <a:r>
                        <a:rPr lang="en-US" altLang="zh-TW" sz="1000">
                          <a:effectLst/>
                        </a:rPr>
                        <a:t>0.9.5</a:t>
                      </a:r>
                      <a:r>
                        <a:rPr lang="en-US" sz="1000">
                          <a:effectLst/>
                        </a:rPr>
                        <a:t>a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203969"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0.9.7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3A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>
                          <a:effectLst/>
                        </a:rPr>
                        <a:t>2002</a:t>
                      </a:r>
                      <a:r>
                        <a:rPr lang="zh-TW" altLang="en-US" sz="1000" dirty="0">
                          <a:effectLst/>
                        </a:rPr>
                        <a:t>年</a:t>
                      </a:r>
                      <a:r>
                        <a:rPr lang="en-US" altLang="zh-TW" sz="1000" dirty="0">
                          <a:effectLst/>
                        </a:rPr>
                        <a:t>12</a:t>
                      </a:r>
                      <a:r>
                        <a:rPr lang="zh-TW" altLang="en-US" sz="1000" dirty="0">
                          <a:effectLst/>
                        </a:rPr>
                        <a:t>月</a:t>
                      </a:r>
                      <a:r>
                        <a:rPr lang="en-US" altLang="zh-TW" sz="1000" dirty="0">
                          <a:effectLst/>
                        </a:rPr>
                        <a:t>31</a:t>
                      </a:r>
                      <a:r>
                        <a:rPr lang="zh-TW" altLang="en-US" sz="1000" dirty="0">
                          <a:effectLst/>
                        </a:rPr>
                        <a:t>日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 dirty="0">
                          <a:effectLst/>
                        </a:rPr>
                        <a:t>取代</a:t>
                      </a:r>
                      <a:r>
                        <a:rPr lang="en-US" altLang="zh-TW" sz="1000" dirty="0">
                          <a:effectLst/>
                        </a:rPr>
                        <a:t>0.9.6</a:t>
                      </a:r>
                      <a:r>
                        <a:rPr lang="en-US" sz="1000" dirty="0">
                          <a:effectLst/>
                        </a:rPr>
                        <a:t>h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203969"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0.9.8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3A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2005</a:t>
                      </a:r>
                      <a:r>
                        <a:rPr lang="zh-TW" altLang="en-US" sz="1000">
                          <a:effectLst/>
                        </a:rPr>
                        <a:t>年</a:t>
                      </a:r>
                      <a:r>
                        <a:rPr lang="en-US" altLang="zh-TW" sz="1000">
                          <a:effectLst/>
                        </a:rPr>
                        <a:t>7</a:t>
                      </a:r>
                      <a:r>
                        <a:rPr lang="zh-TW" altLang="en-US" sz="1000">
                          <a:effectLst/>
                        </a:rPr>
                        <a:t>月</a:t>
                      </a:r>
                      <a:r>
                        <a:rPr lang="en-US" altLang="zh-TW" sz="1000">
                          <a:effectLst/>
                        </a:rPr>
                        <a:t>5</a:t>
                      </a:r>
                      <a:r>
                        <a:rPr lang="zh-TW" altLang="en-US" sz="1000">
                          <a:effectLst/>
                        </a:rPr>
                        <a:t>日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>
                          <a:effectLst/>
                        </a:rPr>
                        <a:t>取代</a:t>
                      </a:r>
                      <a:r>
                        <a:rPr lang="en-US" altLang="zh-TW" sz="1000">
                          <a:effectLst/>
                        </a:rPr>
                        <a:t>0.9.7</a:t>
                      </a:r>
                      <a:r>
                        <a:rPr lang="en-US" sz="1000">
                          <a:effectLst/>
                        </a:rPr>
                        <a:t>h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203969"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1.0.0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3A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2010</a:t>
                      </a:r>
                      <a:r>
                        <a:rPr lang="zh-TW" altLang="en-US" sz="1000">
                          <a:effectLst/>
                        </a:rPr>
                        <a:t>年</a:t>
                      </a:r>
                      <a:r>
                        <a:rPr lang="en-US" altLang="zh-TW" sz="1000">
                          <a:effectLst/>
                        </a:rPr>
                        <a:t>3</a:t>
                      </a:r>
                      <a:r>
                        <a:rPr lang="zh-TW" altLang="en-US" sz="1000">
                          <a:effectLst/>
                        </a:rPr>
                        <a:t>月</a:t>
                      </a:r>
                      <a:r>
                        <a:rPr lang="en-US" altLang="zh-TW" sz="1000">
                          <a:effectLst/>
                        </a:rPr>
                        <a:t>29</a:t>
                      </a:r>
                      <a:r>
                        <a:rPr lang="zh-TW" altLang="en-US" sz="1000">
                          <a:effectLst/>
                        </a:rPr>
                        <a:t>日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>
                          <a:effectLst/>
                        </a:rPr>
                        <a:t>取代</a:t>
                      </a:r>
                      <a:r>
                        <a:rPr lang="en-US" altLang="zh-TW" sz="1000">
                          <a:effectLst/>
                        </a:rPr>
                        <a:t>0.9.8</a:t>
                      </a:r>
                      <a:r>
                        <a:rPr lang="en-US" sz="1000">
                          <a:effectLst/>
                        </a:rPr>
                        <a:t>x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509923"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1.0.1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3A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2012</a:t>
                      </a:r>
                      <a:r>
                        <a:rPr lang="zh-TW" altLang="en-US" sz="1000">
                          <a:effectLst/>
                        </a:rPr>
                        <a:t>年</a:t>
                      </a:r>
                      <a:r>
                        <a:rPr lang="en-US" altLang="zh-TW" sz="1000">
                          <a:effectLst/>
                        </a:rPr>
                        <a:t>3</a:t>
                      </a:r>
                      <a:r>
                        <a:rPr lang="zh-TW" altLang="en-US" sz="1000">
                          <a:effectLst/>
                        </a:rPr>
                        <a:t>月</a:t>
                      </a:r>
                      <a:r>
                        <a:rPr lang="en-US" altLang="zh-TW" sz="1000">
                          <a:effectLst/>
                        </a:rPr>
                        <a:t>14</a:t>
                      </a:r>
                      <a:r>
                        <a:rPr lang="zh-TW" altLang="en-US" sz="1000">
                          <a:effectLst/>
                        </a:rPr>
                        <a:t>日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 dirty="0">
                          <a:effectLst/>
                        </a:rPr>
                        <a:t>取代</a:t>
                      </a:r>
                      <a:r>
                        <a:rPr lang="en-US" altLang="zh-TW" sz="1000" dirty="0">
                          <a:effectLst/>
                        </a:rPr>
                        <a:t>1.0.0</a:t>
                      </a:r>
                      <a:r>
                        <a:rPr lang="en-US" sz="1000" dirty="0">
                          <a:effectLst/>
                        </a:rPr>
                        <a:t>e</a:t>
                      </a:r>
                    </a:p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 dirty="0">
                          <a:effectLst/>
                        </a:rPr>
                        <a:t>支援</a:t>
                      </a:r>
                      <a:r>
                        <a:rPr lang="en-US" sz="1000" dirty="0">
                          <a:effectLst/>
                        </a:rPr>
                        <a:t>TLS v1.2</a:t>
                      </a:r>
                    </a:p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en-US" sz="1000" u="none" strike="noStrike" dirty="0">
                          <a:solidFill>
                            <a:srgbClr val="A55858"/>
                          </a:solidFill>
                          <a:effectLst/>
                          <a:hlinkClick r:id="rId2" tooltip="Secure Remote Password protocol（頁面不存在）"/>
                        </a:rPr>
                        <a:t>SRP</a:t>
                      </a:r>
                      <a:r>
                        <a:rPr lang="zh-TW" altLang="en-US" sz="1000" dirty="0">
                          <a:effectLst/>
                        </a:rPr>
                        <a:t>支援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356946"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1.0.2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8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>
                          <a:effectLst/>
                        </a:rPr>
                        <a:t>2015</a:t>
                      </a:r>
                      <a:r>
                        <a:rPr lang="zh-TW" altLang="en-US" sz="1000">
                          <a:effectLst/>
                        </a:rPr>
                        <a:t>年</a:t>
                      </a:r>
                      <a:r>
                        <a:rPr lang="en-US" altLang="zh-TW" sz="1000">
                          <a:effectLst/>
                        </a:rPr>
                        <a:t>1</a:t>
                      </a:r>
                      <a:r>
                        <a:rPr lang="zh-TW" altLang="en-US" sz="1000">
                          <a:effectLst/>
                        </a:rPr>
                        <a:t>月</a:t>
                      </a:r>
                      <a:r>
                        <a:rPr lang="en-US" altLang="zh-TW" sz="1000">
                          <a:effectLst/>
                        </a:rPr>
                        <a:t>22</a:t>
                      </a:r>
                      <a:r>
                        <a:rPr lang="zh-TW" altLang="en-US" sz="1000">
                          <a:effectLst/>
                        </a:rPr>
                        <a:t>日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>
                          <a:effectLst/>
                        </a:rPr>
                        <a:t>取代</a:t>
                      </a:r>
                      <a:r>
                        <a:rPr lang="en-US" altLang="zh-TW" sz="1000">
                          <a:effectLst/>
                        </a:rPr>
                        <a:t>1.0.1</a:t>
                      </a:r>
                      <a:r>
                        <a:rPr lang="en-US" sz="1000">
                          <a:effectLst/>
                        </a:rPr>
                        <a:t>l</a:t>
                      </a:r>
                    </a:p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000">
                          <a:effectLst/>
                        </a:rPr>
                        <a:t>支援</a:t>
                      </a:r>
                      <a:r>
                        <a:rPr lang="en-US" sz="1000">
                          <a:effectLst/>
                        </a:rPr>
                        <a:t>DTLS v1.2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356946">
                <a:tc>
                  <a:txBody>
                    <a:bodyPr/>
                    <a:lstStyle/>
                    <a:p>
                      <a:r>
                        <a:rPr lang="en-US" altLang="zh-TW" sz="1000" b="1">
                          <a:effectLst/>
                        </a:rPr>
                        <a:t>1.1.0</a:t>
                      </a:r>
                      <a:endParaRPr lang="zh-TW" altLang="en-US" sz="1000">
                        <a:effectLst/>
                      </a:endParaRP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F4B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>
                          <a:effectLst/>
                        </a:rPr>
                        <a:t>2016</a:t>
                      </a:r>
                      <a:r>
                        <a:rPr lang="zh-TW" altLang="en-US" sz="1000" dirty="0">
                          <a:effectLst/>
                        </a:rPr>
                        <a:t>年</a:t>
                      </a:r>
                      <a:r>
                        <a:rPr lang="en-US" altLang="zh-TW" sz="1000" dirty="0">
                          <a:effectLst/>
                        </a:rPr>
                        <a:t>5</a:t>
                      </a:r>
                      <a:r>
                        <a:rPr lang="zh-TW" altLang="en-US" sz="1000" dirty="0">
                          <a:effectLst/>
                        </a:rPr>
                        <a:t>月</a:t>
                      </a:r>
                      <a:r>
                        <a:rPr lang="en-US" altLang="zh-TW" sz="1000" dirty="0">
                          <a:effectLst/>
                        </a:rPr>
                        <a:t>3</a:t>
                      </a:r>
                      <a:r>
                        <a:rPr lang="zh-TW" altLang="en-US" sz="1000" dirty="0" smtClean="0">
                          <a:effectLst/>
                        </a:rPr>
                        <a:t>日</a:t>
                      </a:r>
                      <a:endParaRPr lang="zh-TW" altLang="en-US" sz="1000" dirty="0">
                        <a:effectLst/>
                      </a:endParaRP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pt-BR" sz="1000" dirty="0">
                          <a:effectLst/>
                        </a:rPr>
                        <a:t>目前版本</a:t>
                      </a:r>
                    </a:p>
                    <a:p>
                      <a:pPr algn="r">
                        <a:buFont typeface="Arial" panose="020B0604020202020204" pitchFamily="34" charset="0"/>
                        <a:buChar char="•"/>
                      </a:pPr>
                      <a:r>
                        <a:rPr lang="pt-BR" sz="1000" dirty="0">
                          <a:effectLst/>
                        </a:rPr>
                        <a:t>取代1.0.2h</a:t>
                      </a:r>
                    </a:p>
                  </a:txBody>
                  <a:tcPr marL="50993" marR="50993" marT="25496" marB="25496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  <p:sp>
        <p:nvSpPr>
          <p:cNvPr id="5" name="標題 1"/>
          <p:cNvSpPr txBox="1">
            <a:spLocks/>
          </p:cNvSpPr>
          <p:nvPr/>
        </p:nvSpPr>
        <p:spPr>
          <a:xfrm>
            <a:off x="0" y="1131094"/>
            <a:ext cx="9144000" cy="702340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vert="horz" lIns="68580" tIns="34290" rIns="68580" bIns="3429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dirty="0">
                <a:solidFill>
                  <a:schemeClr val="bg1"/>
                </a:solidFill>
              </a:rPr>
              <a:t>OpenSSL</a:t>
            </a:r>
            <a:r>
              <a:rPr lang="zh-TW" altLang="en-US" sz="3600" dirty="0">
                <a:solidFill>
                  <a:schemeClr val="bg1"/>
                </a:solidFill>
              </a:rPr>
              <a:t> 版本</a:t>
            </a:r>
            <a:r>
              <a:rPr lang="en-US" altLang="zh-TW" sz="2100" dirty="0">
                <a:solidFill>
                  <a:schemeClr val="bg1"/>
                </a:solidFill>
              </a:rPr>
              <a:t/>
            </a:r>
            <a:br>
              <a:rPr lang="en-US" altLang="zh-TW" sz="2100" dirty="0">
                <a:solidFill>
                  <a:schemeClr val="bg1"/>
                </a:solidFill>
              </a:rPr>
            </a:br>
            <a:r>
              <a:rPr lang="en-US" altLang="zh-TW" sz="2100" dirty="0">
                <a:solidFill>
                  <a:schemeClr val="bg1"/>
                </a:solidFill>
              </a:rPr>
              <a:t>https://zh.wikipedia.org/wiki/OpenSSL</a:t>
            </a:r>
            <a:endParaRPr lang="zh-TW" altLang="en-US" sz="2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495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3550878"/>
              </p:ext>
            </p:extLst>
          </p:nvPr>
        </p:nvGraphicFramePr>
        <p:xfrm>
          <a:off x="164756" y="1825625"/>
          <a:ext cx="8814486" cy="317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68347"/>
                <a:gridCol w="4646139"/>
              </a:tblGrid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Python Encryption Tutorial with </a:t>
                      </a:r>
                      <a:r>
                        <a:rPr lang="en-US" altLang="zh-TW" sz="1600" dirty="0" err="1" smtClean="0"/>
                        <a:t>PyCrypto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https://www.youtube.com/watch?v=8PzDfykGg_g</a:t>
                      </a:r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Python Advanced Tutorial 10 - </a:t>
                      </a:r>
                      <a:r>
                        <a:rPr lang="en-US" altLang="zh-TW" sz="1600" dirty="0" err="1" smtClean="0"/>
                        <a:t>PyCrypto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https://www.youtube.com/watch?v=lSrrhP2vFS8</a:t>
                      </a:r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Python3 Advanced Tutorial 10 - </a:t>
                      </a:r>
                      <a:r>
                        <a:rPr lang="en-US" altLang="zh-TW" sz="1600" dirty="0" err="1" smtClean="0"/>
                        <a:t>PyCrypto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https://www.youtube.com/watch?v=fqjdXMu4ZAQ</a:t>
                      </a:r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Python Tutorial: </a:t>
                      </a:r>
                      <a:r>
                        <a:rPr lang="en-US" altLang="zh-TW" sz="1600" dirty="0" err="1" smtClean="0"/>
                        <a:t>PyCrypto</a:t>
                      </a:r>
                      <a:r>
                        <a:rPr lang="en-US" altLang="zh-TW" sz="1600" dirty="0" smtClean="0"/>
                        <a:t> AES Encryption/Decryption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https://www.youtube.com/watch?v=lsflaKpeB7Q&amp;t=37s</a:t>
                      </a:r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0" y="365127"/>
            <a:ext cx="9144000" cy="1076496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Modern Cipher</a:t>
            </a:r>
            <a:r>
              <a:rPr lang="en-US" altLang="zh-TW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zh-TW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TW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Python/</a:t>
            </a:r>
            <a:r>
              <a:rPr lang="en-US" altLang="zh-TW" sz="3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PyCrypto</a:t>
            </a:r>
            <a:r>
              <a:rPr lang="zh-TW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zh-TW" alt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zh-TW" altLang="en-US" sz="2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本課程</a:t>
            </a:r>
            <a:r>
              <a:rPr lang="zh-TW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也</a:t>
            </a:r>
            <a:r>
              <a:rPr lang="zh-TW" altLang="en-US" sz="2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將以</a:t>
            </a:r>
            <a:r>
              <a:rPr lang="en-US" altLang="zh-TW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Python/</a:t>
            </a:r>
            <a:r>
              <a:rPr lang="en-US" altLang="zh-TW" sz="2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PyCrypto</a:t>
            </a:r>
            <a:r>
              <a:rPr lang="zh-TW" altLang="en-US" sz="2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來示範現代密碼的加解密</a:t>
            </a:r>
            <a:endParaRPr lang="zh-TW" altLang="en-US" sz="2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2857671" y="5222103"/>
            <a:ext cx="187743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待</a:t>
            </a:r>
            <a:r>
              <a:rPr lang="zh-TW" altLang="en-US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補充</a:t>
            </a:r>
            <a:endParaRPr lang="en-US" altLang="zh-TW" sz="4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11275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5380904"/>
              </p:ext>
            </p:extLst>
          </p:nvPr>
        </p:nvGraphicFramePr>
        <p:xfrm>
          <a:off x="327714" y="2219557"/>
          <a:ext cx="8371550" cy="2766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021"/>
                <a:gridCol w="4794529"/>
              </a:tblGrid>
              <a:tr h="278130">
                <a:tc>
                  <a:txBody>
                    <a:bodyPr/>
                    <a:lstStyle/>
                    <a:p>
                      <a:r>
                        <a:rPr lang="zh-TW" altLang="en-US" sz="2800" dirty="0" smtClean="0"/>
                        <a:t>類型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zh-TW" altLang="en-US" sz="2800" dirty="0" smtClean="0"/>
                        <a:t>著名密碼</a:t>
                      </a:r>
                      <a:r>
                        <a:rPr lang="en-US" altLang="zh-TW" sz="2800" dirty="0" smtClean="0"/>
                        <a:t>/</a:t>
                      </a:r>
                      <a:r>
                        <a:rPr lang="zh-TW" altLang="en-US" sz="2800" dirty="0" smtClean="0"/>
                        <a:t>安全性</a:t>
                      </a:r>
                      <a:endParaRPr lang="zh-TW" altLang="en-US" sz="2800" dirty="0"/>
                    </a:p>
                  </a:txBody>
                  <a:tcPr marL="68580" marR="68580" marT="34290" marB="34290"/>
                </a:tc>
              </a:tr>
              <a:tr h="571219">
                <a:tc>
                  <a:txBody>
                    <a:bodyPr/>
                    <a:lstStyle/>
                    <a:p>
                      <a:r>
                        <a:rPr lang="zh-TW" altLang="en-US" sz="2000" b="1" dirty="0" smtClean="0"/>
                        <a:t>對稱式密碼</a:t>
                      </a:r>
                    </a:p>
                    <a:p>
                      <a:r>
                        <a:rPr lang="en-US" altLang="zh-TW" sz="2000" b="1" dirty="0" smtClean="0"/>
                        <a:t>symmetric key algorithms </a:t>
                      </a:r>
                    </a:p>
                    <a:p>
                      <a:r>
                        <a:rPr lang="en-US" altLang="zh-TW" sz="20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Private</a:t>
                      </a:r>
                      <a:r>
                        <a:rPr lang="en-US" altLang="zh-TW" sz="2000" b="1" dirty="0" smtClean="0"/>
                        <a:t>-key cryptography</a:t>
                      </a:r>
                      <a:endParaRPr lang="zh-TW" altLang="en-US" sz="20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2000" dirty="0" smtClean="0"/>
                        <a:t>stream ciphers</a:t>
                      </a:r>
                    </a:p>
                    <a:p>
                      <a:r>
                        <a:rPr lang="en-US" altLang="zh-TW" sz="20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Advanced Encryption Standard</a:t>
                      </a:r>
                      <a:r>
                        <a:rPr lang="en-US" altLang="zh-TW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(</a:t>
                      </a:r>
                      <a:r>
                        <a:rPr lang="en-US" altLang="zh-TW" sz="20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Rijndael</a:t>
                      </a:r>
                      <a:r>
                        <a:rPr lang="en-US" altLang="zh-TW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 </a:t>
                      </a:r>
                      <a:endParaRPr lang="en-US" altLang="zh-TW" sz="2000" dirty="0" smtClean="0"/>
                    </a:p>
                  </a:txBody>
                  <a:tcPr marL="68580" marR="68580" marT="34290" marB="34290"/>
                </a:tc>
              </a:tr>
              <a:tr h="685800">
                <a:tc>
                  <a:txBody>
                    <a:bodyPr/>
                    <a:lstStyle/>
                    <a:p>
                      <a:r>
                        <a:rPr lang="zh-TW" altLang="en-US" sz="2000" b="1" dirty="0" smtClean="0"/>
                        <a:t>非對稱式密碼</a:t>
                      </a:r>
                      <a:endParaRPr lang="en-US" altLang="zh-TW" sz="2000" b="1" dirty="0" smtClean="0"/>
                    </a:p>
                    <a:p>
                      <a:r>
                        <a:rPr lang="en-US" altLang="zh-TW" sz="2000" b="1" dirty="0" smtClean="0"/>
                        <a:t>asymmetric key algorithms </a:t>
                      </a:r>
                    </a:p>
                    <a:p>
                      <a:r>
                        <a:rPr lang="en-US" altLang="zh-TW" sz="20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Public</a:t>
                      </a:r>
                      <a:r>
                        <a:rPr lang="en-US" altLang="zh-TW" sz="2000" b="1" dirty="0" smtClean="0"/>
                        <a:t>-key cryptography</a:t>
                      </a:r>
                      <a:endParaRPr lang="zh-TW" altLang="en-US" sz="2000" b="1" dirty="0" smtClean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TW" sz="20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RSA – factoring(</a:t>
                      </a:r>
                      <a:r>
                        <a:rPr lang="zh-TW" altLang="en-US" sz="20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質因數分解</a:t>
                      </a:r>
                      <a:r>
                        <a:rPr lang="en-US" altLang="zh-TW" sz="20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)</a:t>
                      </a:r>
                    </a:p>
                    <a:p>
                      <a:r>
                        <a:rPr lang="en-US" altLang="zh-TW" sz="2000" dirty="0" smtClean="0"/>
                        <a:t>El Gamal – discrete logarithm</a:t>
                      </a:r>
                    </a:p>
                    <a:p>
                      <a:r>
                        <a:rPr lang="en-US" altLang="zh-TW" sz="2000" dirty="0" smtClean="0"/>
                        <a:t>Elliptic curve cryptography – (discrete logarithm variant)</a:t>
                      </a:r>
                      <a:endParaRPr lang="zh-TW" altLang="en-US" sz="20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327714" y="1712090"/>
            <a:ext cx="36291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根據</a:t>
            </a:r>
            <a:r>
              <a:rPr lang="en-US" altLang="zh-TW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 of key</a:t>
            </a:r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的分類</a:t>
            </a:r>
          </a:p>
        </p:txBody>
      </p:sp>
      <p:sp>
        <p:nvSpPr>
          <p:cNvPr id="8" name="矩形 7"/>
          <p:cNvSpPr/>
          <p:nvPr/>
        </p:nvSpPr>
        <p:spPr>
          <a:xfrm>
            <a:off x="37526" y="902712"/>
            <a:ext cx="2774734" cy="30008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sz="1350" dirty="0"/>
              <a:t>https://en.wikipedia.org/wiki/Cipher</a:t>
            </a:r>
            <a:endParaRPr lang="zh-TW" altLang="en-US" sz="1350" dirty="0"/>
          </a:p>
        </p:txBody>
      </p:sp>
      <p:sp>
        <p:nvSpPr>
          <p:cNvPr id="9" name="矩形 8"/>
          <p:cNvSpPr/>
          <p:nvPr/>
        </p:nvSpPr>
        <p:spPr>
          <a:xfrm>
            <a:off x="4905117" y="956533"/>
            <a:ext cx="4084067" cy="30008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sz="1350" dirty="0"/>
              <a:t>https://en.wikipedia.org/wiki/Outline_of_cryptography</a:t>
            </a:r>
            <a:endParaRPr lang="zh-TW" altLang="en-US" sz="1350" dirty="0"/>
          </a:p>
        </p:txBody>
      </p:sp>
      <p:sp>
        <p:nvSpPr>
          <p:cNvPr id="3" name="矩形圖說文字 2"/>
          <p:cNvSpPr/>
          <p:nvPr/>
        </p:nvSpPr>
        <p:spPr>
          <a:xfrm>
            <a:off x="0" y="2"/>
            <a:ext cx="9144000" cy="695325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dirty="0"/>
              <a:t>現代密碼學</a:t>
            </a:r>
            <a:r>
              <a:rPr lang="en-US" altLang="zh-TW" sz="3200" dirty="0" smtClean="0"/>
              <a:t>:</a:t>
            </a:r>
            <a:r>
              <a:rPr lang="zh-TW" altLang="en-US" sz="3200" dirty="0" smtClean="0"/>
              <a:t>第一種分類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183048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4400" dirty="0"/>
              <a:t>對稱式密碼</a:t>
            </a:r>
          </a:p>
          <a:p>
            <a:r>
              <a:rPr lang="en-US" altLang="zh-TW" sz="4400" dirty="0"/>
              <a:t>symmetric key algorithms </a:t>
            </a:r>
          </a:p>
          <a:p>
            <a:r>
              <a:rPr lang="en-US" altLang="zh-TW" sz="4400" dirty="0"/>
              <a:t>Private-key cryptography</a:t>
            </a:r>
          </a:p>
        </p:txBody>
      </p:sp>
      <p:sp>
        <p:nvSpPr>
          <p:cNvPr id="5" name="矩形 4"/>
          <p:cNvSpPr/>
          <p:nvPr/>
        </p:nvSpPr>
        <p:spPr>
          <a:xfrm>
            <a:off x="4032935" y="711757"/>
            <a:ext cx="756938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zh-TW" alt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4200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圖說文字 4"/>
          <p:cNvSpPr/>
          <p:nvPr/>
        </p:nvSpPr>
        <p:spPr>
          <a:xfrm>
            <a:off x="0" y="0"/>
            <a:ext cx="9144000" cy="1591294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/>
              <a:t>對稱式密碼</a:t>
            </a:r>
          </a:p>
          <a:p>
            <a:r>
              <a:rPr lang="en-US" altLang="zh-TW" sz="3200" b="1" dirty="0"/>
              <a:t>symmetric key algorithms </a:t>
            </a:r>
          </a:p>
          <a:p>
            <a:r>
              <a:rPr lang="en-US" altLang="zh-TW" sz="3200" b="1" dirty="0"/>
              <a:t>Private-key cryptography</a:t>
            </a:r>
          </a:p>
        </p:txBody>
      </p:sp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4480" y="2442967"/>
            <a:ext cx="8195040" cy="293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667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3352</TotalTime>
  <Words>2158</Words>
  <Application>Microsoft Office PowerPoint</Application>
  <PresentationFormat>如螢幕大小 (4:3)</PresentationFormat>
  <Paragraphs>414</Paragraphs>
  <Slides>41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41</vt:i4>
      </vt:variant>
    </vt:vector>
  </HeadingPairs>
  <TitlesOfParts>
    <vt:vector size="48" baseType="lpstr">
      <vt:lpstr>SimSun</vt:lpstr>
      <vt:lpstr>新細明體</vt:lpstr>
      <vt:lpstr>Arial</vt:lpstr>
      <vt:lpstr>Calibri</vt:lpstr>
      <vt:lpstr>Calibri Light</vt:lpstr>
      <vt:lpstr>Wingdings</vt:lpstr>
      <vt:lpstr>Office 佈景主題</vt:lpstr>
      <vt:lpstr>現代密碼</vt:lpstr>
      <vt:lpstr>PowerPoint 簡報</vt:lpstr>
      <vt:lpstr>Modern Cipher@openssl 本課程將主要以openssl來示範現代密碼的加解密OpenSSLhttps://zh.wikipedia.org/wiki/OpenSSL</vt:lpstr>
      <vt:lpstr>Modern Cipher@openssl 本課程將主要以openssl來示範現代密碼的加解密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AES對稱式密碼</vt:lpstr>
      <vt:lpstr>PowerPoint 簡報</vt:lpstr>
      <vt:lpstr>PowerPoint 簡報</vt:lpstr>
      <vt:lpstr>PowerPoint 簡報</vt:lpstr>
      <vt:lpstr>使用 OpenSSL 的 AES 加解密演算法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現代密碼</dc:title>
  <dc:creator>ksu</dc:creator>
  <cp:lastModifiedBy>ksu</cp:lastModifiedBy>
  <cp:revision>13</cp:revision>
  <dcterms:created xsi:type="dcterms:W3CDTF">2017-10-23T07:03:27Z</dcterms:created>
  <dcterms:modified xsi:type="dcterms:W3CDTF">2017-11-08T07:01:40Z</dcterms:modified>
</cp:coreProperties>
</file>

<file path=docProps/thumbnail.jpeg>
</file>